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5"/>
  </p:sldMasterIdLst>
  <p:notesMasterIdLst>
    <p:notesMasterId r:id="rId22"/>
  </p:notesMasterIdLst>
  <p:handoutMasterIdLst>
    <p:handoutMasterId r:id="rId23"/>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9" r:id="rId17"/>
    <p:sldId id="270" r:id="rId18"/>
    <p:sldId id="271"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DC9E8-4266-11BC-25C2-21FB59ED57B9}" name="Lana Smith" initials="LS" userId="S::lana.smith@county-lambton.on.ca::324611b4-155c-46ed-a71b-22ad926f19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7F8C"/>
    <a:srgbClr val="465B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91BDC-10D3-4441-84AC-4AC862336D2B}" v="32" dt="2025-03-03T15:36:59.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0D1CBA-6BFC-259A-1732-7A2CD5F3F7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5153F3-9D4C-E6AE-6FD9-C8241301F4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ED2A7C-926F-46AF-8006-94559B909B2C}" type="datetimeFigureOut">
              <a:rPr lang="en-US" smtClean="0"/>
              <a:t>7/23/2025</a:t>
            </a:fld>
            <a:endParaRPr lang="en-US"/>
          </a:p>
        </p:txBody>
      </p:sp>
      <p:sp>
        <p:nvSpPr>
          <p:cNvPr id="4" name="Footer Placeholder 3">
            <a:extLst>
              <a:ext uri="{FF2B5EF4-FFF2-40B4-BE49-F238E27FC236}">
                <a16:creationId xmlns:a16="http://schemas.microsoft.com/office/drawing/2014/main" id="{345257D5-78B2-1810-2FD0-25289495BB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CD1258-7540-F581-80AE-805FD13468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768F50-EA89-44DC-8D81-1CA58137C0EF}" type="slidenum">
              <a:rPr lang="en-US" smtClean="0"/>
              <a:t>‹#›</a:t>
            </a:fld>
            <a:endParaRPr lang="en-US"/>
          </a:p>
        </p:txBody>
      </p:sp>
    </p:spTree>
    <p:extLst>
      <p:ext uri="{BB962C8B-B14F-4D97-AF65-F5344CB8AC3E}">
        <p14:creationId xmlns:p14="http://schemas.microsoft.com/office/powerpoint/2010/main" val="3249348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99374-6886-4EAA-AD9D-8EE5657D3CF2}"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B603B-700F-4C0E-9B05-45723B715B3C}" type="slidenum">
              <a:rPr lang="en-US" smtClean="0"/>
              <a:t>‹#›</a:t>
            </a:fld>
            <a:endParaRPr lang="en-US"/>
          </a:p>
        </p:txBody>
      </p:sp>
    </p:spTree>
    <p:extLst>
      <p:ext uri="{BB962C8B-B14F-4D97-AF65-F5344CB8AC3E}">
        <p14:creationId xmlns:p14="http://schemas.microsoft.com/office/powerpoint/2010/main" val="2331691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Welcome to the recorded presentation, Body Image in the Classroom, presented in collaboration by Registered Dietitians from Chatham-Kent and Lambton Public Health.</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a:t>
            </a:fld>
            <a:endParaRPr lang="en-US"/>
          </a:p>
        </p:txBody>
      </p:sp>
    </p:spTree>
    <p:extLst>
      <p:ext uri="{BB962C8B-B14F-4D97-AF65-F5344CB8AC3E}">
        <p14:creationId xmlns:p14="http://schemas.microsoft.com/office/powerpoint/2010/main" val="389002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So why should schools be concerned about body image?</a:t>
            </a:r>
          </a:p>
          <a:p>
            <a:endParaRPr lang="en-US" sz="1200"/>
          </a:p>
          <a:p>
            <a:r>
              <a:rPr lang="en-US" sz="1200"/>
              <a:t>Schools play a key role in promoting positive body image and role modeling body respect. Words and actions about body shape or size can have unintended negative effects. Comments about dieting, weight loss or appearance (even in a complimentary way) can reinforce the idea that some bodies are better than others. Media and health education often promote the idea that healthy bodies look a certain way. In reality, every body has it’s own natural healthy weight range and wellness is possible at any size.</a:t>
            </a:r>
          </a:p>
          <a:p>
            <a:endParaRPr lang="en-US" sz="1200"/>
          </a:p>
          <a:p>
            <a:r>
              <a:rPr lang="en-US" sz="1200"/>
              <a:t>Formal and informal messages at school should reinforce and celebrate body diversity and promote positive body image. Body acceptance can be improved through learning opportunities that promote the enjoyment of physical activity and eating, combined with supportive social and physical environments.</a:t>
            </a:r>
          </a:p>
          <a:p>
            <a:pPr defTabSz="931774">
              <a:defRPr/>
            </a:pPr>
            <a:endParaRPr lang="en-US" sz="1200" kern="100">
              <a:ea typeface="Aptos" panose="020B0004020202020204" pitchFamily="34" charset="0"/>
              <a:cs typeface="Times New Roman" panose="02020603050405020304" pitchFamily="18" charset="0"/>
            </a:endParaRPr>
          </a:p>
          <a:p>
            <a:pPr defTabSz="931774">
              <a:defRPr/>
            </a:pPr>
            <a:endParaRPr lang="en-US" sz="1200" kern="100">
              <a:ea typeface="Aptos" panose="020B0004020202020204" pitchFamily="34" charset="0"/>
              <a:cs typeface="Times New Roman" panose="02020603050405020304" pitchFamily="18" charset="0"/>
            </a:endParaRPr>
          </a:p>
          <a:p>
            <a:pPr defTabSz="931774">
              <a:defRPr/>
            </a:pPr>
            <a:endParaRPr lang="en-US" sz="1200" kern="100">
              <a:ea typeface="Aptos" panose="020B0004020202020204" pitchFamily="34" charset="0"/>
              <a:cs typeface="Times New Roman" panose="02020603050405020304" pitchFamily="18" charset="0"/>
            </a:endParaRPr>
          </a:p>
          <a:p>
            <a:pPr defTabSz="931774">
              <a:defRPr/>
            </a:pPr>
            <a:endParaRPr lang="en-US" sz="1200" kern="100">
              <a:ea typeface="Aptos" panose="020B0004020202020204" pitchFamily="34" charset="0"/>
              <a:cs typeface="Times New Roman" panose="02020603050405020304" pitchFamily="18" charset="0"/>
            </a:endParaRPr>
          </a:p>
          <a:p>
            <a:pPr defTabSz="931774">
              <a:defRPr/>
            </a:pPr>
            <a:endParaRPr lang="en-US" sz="1200" kern="100">
              <a:ea typeface="Aptos" panose="020B0004020202020204" pitchFamily="34" charset="0"/>
              <a:cs typeface="Times New Roman" panose="02020603050405020304" pitchFamily="18" charset="0"/>
            </a:endParaRPr>
          </a:p>
          <a:p>
            <a:pPr defTabSz="931774">
              <a:defRPr/>
            </a:pPr>
            <a:endParaRPr lang="en-US" sz="1200" kern="100">
              <a:ea typeface="Aptos" panose="020B0004020202020204" pitchFamily="34" charset="0"/>
              <a:cs typeface="Times New Roman" panose="02020603050405020304" pitchFamily="18" charset="0"/>
            </a:endParaRPr>
          </a:p>
          <a:p>
            <a:pPr defTabSz="931774">
              <a:defRPr/>
            </a:pPr>
            <a:endParaRPr lang="en-US" sz="1200" kern="100">
              <a:ea typeface="Aptos" panose="020B0004020202020204" pitchFamily="34" charset="0"/>
              <a:cs typeface="Times New Roman" panose="02020603050405020304" pitchFamily="18" charset="0"/>
            </a:endParaRPr>
          </a:p>
          <a:p>
            <a:pPr defTabSz="931774">
              <a:defRPr/>
            </a:pPr>
            <a:r>
              <a:rPr lang="en-US" sz="1200" kern="100">
                <a:ea typeface="Aptos" panose="020B0004020202020204" pitchFamily="34" charset="0"/>
                <a:cs typeface="Times New Roman" panose="02020603050405020304" pitchFamily="18" charset="0"/>
              </a:rPr>
              <a:t>Sensitivity regarding weight and shape and personal values regarding ‘what is healthy’ are important when considering classroom instruction. Discussion linking health, weight and food choices in a classroom setting is </a:t>
            </a:r>
            <a:r>
              <a:rPr lang="en-US" sz="1200" u="sng" kern="100">
                <a:ea typeface="Aptos" panose="020B0004020202020204" pitchFamily="34" charset="0"/>
                <a:cs typeface="Times New Roman" panose="02020603050405020304" pitchFamily="18" charset="0"/>
              </a:rPr>
              <a:t>not appropriate</a:t>
            </a:r>
            <a:r>
              <a:rPr lang="en-US" sz="1200" kern="100">
                <a:ea typeface="Aptos" panose="020B0004020202020204" pitchFamily="34" charset="0"/>
                <a:cs typeface="Times New Roman" panose="02020603050405020304" pitchFamily="18" charset="0"/>
              </a:rPr>
              <a:t>. Given that youth are vulnerable to the development of disordered eating and body image issues discussing weight and dieting can be harmful.  Early adolescence brings changes in body composition such as natural increases in body weight and fat. It’s OK – healthy and normal – for our body and weight to change overtime.</a:t>
            </a:r>
          </a:p>
          <a:p>
            <a:pPr defTabSz="931774">
              <a:defRPr/>
            </a:pPr>
            <a:endParaRPr lang="en-US" sz="1200" kern="100">
              <a:cs typeface="Times New Roman" panose="02020603050405020304" pitchFamily="18" charset="0"/>
            </a:endParaRPr>
          </a:p>
          <a:p>
            <a:pPr defTabSz="931774">
              <a:defRPr/>
            </a:pPr>
            <a:r>
              <a:rPr lang="en-US" sz="1200" kern="100">
                <a:ea typeface="Aptos" panose="020B0004020202020204" pitchFamily="34" charset="0"/>
                <a:cs typeface="Times New Roman" panose="02020603050405020304" pitchFamily="18" charset="0"/>
              </a:rPr>
              <a:t>The most important message for students is that they are individuals with unique characteristics including their physical characteristics. Instead of focusing on certain body types, teach students that both height and weight are the result of the interaction of genetics. Like eye, hair, and skin colour, body weight and shape are largely determined by our genes. When teaching about genetics and heredity, emphasize that all people are unique individuals.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10</a:t>
            </a:fld>
            <a:endParaRPr lang="en-US"/>
          </a:p>
        </p:txBody>
      </p:sp>
    </p:spTree>
    <p:extLst>
      <p:ext uri="{BB962C8B-B14F-4D97-AF65-F5344CB8AC3E}">
        <p14:creationId xmlns:p14="http://schemas.microsoft.com/office/powerpoint/2010/main" val="661043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rPr>
              <a:t>So how can you promote positive body image?</a:t>
            </a:r>
          </a:p>
          <a:p>
            <a:endParaRPr lang="en-US" sz="1200">
              <a:latin typeface="+mn-lt"/>
            </a:endParaRPr>
          </a:p>
          <a:p>
            <a:r>
              <a:rPr lang="en-US" sz="1200">
                <a:latin typeface="+mn-lt"/>
              </a:rPr>
              <a:t>Start by accepting that no one body shape or size is right for everybody. Bodies come in all shapes and sizes.</a:t>
            </a:r>
          </a:p>
          <a:p>
            <a:endParaRPr lang="en-US" sz="1200">
              <a:latin typeface="+mn-lt"/>
            </a:endParaRPr>
          </a:p>
          <a:p>
            <a:r>
              <a:rPr lang="en-US" sz="1200">
                <a:solidFill>
                  <a:srgbClr val="000000"/>
                </a:solidFill>
                <a:effectLst/>
                <a:latin typeface="+mn-lt"/>
                <a:ea typeface="Times New Roman" panose="02020603050405020304" pitchFamily="18" charset="0"/>
                <a:cs typeface="Aptos" panose="020B0004020202020204" pitchFamily="34" charset="0"/>
              </a:rPr>
              <a:t>It is an expected part of development to question or struggle with body image and it often improves as we grow older. </a:t>
            </a:r>
            <a:r>
              <a:rPr lang="en-US" sz="1200">
                <a:latin typeface="+mn-lt"/>
              </a:rPr>
              <a:t>Help students understand that their bodies will change, especially throughout puberty. This is normal and every body is beautiful and unique. </a:t>
            </a:r>
          </a:p>
          <a:p>
            <a:endParaRPr lang="en-US" sz="1200">
              <a:latin typeface="+mn-lt"/>
            </a:endParaRPr>
          </a:p>
          <a:p>
            <a:r>
              <a:rPr lang="en-US" sz="1200">
                <a:latin typeface="+mn-lt"/>
              </a:rPr>
              <a:t>Promote activities that help students feel good about themselves.</a:t>
            </a:r>
          </a:p>
          <a:p>
            <a:endParaRPr lang="en-US" sz="1200">
              <a:latin typeface="+mn-lt"/>
            </a:endParaRPr>
          </a:p>
          <a:p>
            <a:r>
              <a:rPr lang="en-US" sz="1200">
                <a:latin typeface="+mn-lt"/>
              </a:rPr>
              <a:t>Help students question the motives of advertisers who use unrealistic images to sell a product. Teaching media literacy and critical thinking skills helps decrease appearance-based ideals.</a:t>
            </a:r>
          </a:p>
          <a:p>
            <a:endParaRPr lang="en-US" sz="1200">
              <a:latin typeface="+mn-lt"/>
            </a:endParaRPr>
          </a:p>
          <a:p>
            <a:endParaRPr lang="en-US" sz="1200">
              <a:latin typeface="+mn-lt"/>
            </a:endParaRPr>
          </a:p>
          <a:p>
            <a:endParaRPr lang="en-US" sz="1200">
              <a:latin typeface="+mn-lt"/>
            </a:endParaRPr>
          </a:p>
          <a:p>
            <a:endParaRPr lang="en-US" sz="1200">
              <a:latin typeface="+mn-lt"/>
            </a:endParaRPr>
          </a:p>
          <a:p>
            <a:endParaRPr lang="en-US" sz="1200">
              <a:latin typeface="+mn-lt"/>
            </a:endParaRPr>
          </a:p>
          <a:p>
            <a:endParaRPr lang="en-US" sz="1200">
              <a:latin typeface="+mn-lt"/>
            </a:endParaRPr>
          </a:p>
          <a:p>
            <a:r>
              <a:rPr lang="en-US" sz="1200">
                <a:latin typeface="+mn-lt"/>
              </a:rPr>
              <a:t>Avoid commenting on appearance, yours and others, instead praise students on their character, abilities and skills. Shifting the focus away from appearance, empowers young people to explore their skills, abilities and passions. This sends the message that a young person’s value stems from who they are as a person and not their physical appearance.</a:t>
            </a:r>
          </a:p>
          <a:p>
            <a:endParaRPr lang="en-US" sz="1200">
              <a:latin typeface="+mn-lt"/>
            </a:endParaRPr>
          </a:p>
          <a:p>
            <a:r>
              <a:rPr lang="en-US" sz="1200">
                <a:latin typeface="+mn-lt"/>
              </a:rPr>
              <a:t>Be a role model by accepting your body and maintaining a positive attitude towards food and exercise.</a:t>
            </a: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11</a:t>
            </a:fld>
            <a:endParaRPr lang="en-US"/>
          </a:p>
        </p:txBody>
      </p:sp>
    </p:spTree>
    <p:extLst>
      <p:ext uri="{BB962C8B-B14F-4D97-AF65-F5344CB8AC3E}">
        <p14:creationId xmlns:p14="http://schemas.microsoft.com/office/powerpoint/2010/main" val="368400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Here are a few quick tips to support health and educational outcomes in the social and physical environments at school.</a:t>
            </a:r>
          </a:p>
          <a:p>
            <a:endParaRPr lang="en-US" sz="1200"/>
          </a:p>
          <a:p>
            <a:r>
              <a:rPr lang="en-US" sz="1200"/>
              <a:t>Use body diverse images in the classroom.</a:t>
            </a:r>
          </a:p>
          <a:p>
            <a:endParaRPr lang="en-US" sz="1200"/>
          </a:p>
          <a:p>
            <a:r>
              <a:rPr lang="en-US" sz="1200"/>
              <a:t>Avoid comments about dieting, weight or body shape for yourself and others.</a:t>
            </a:r>
          </a:p>
          <a:p>
            <a:endParaRPr lang="en-US" sz="1200"/>
          </a:p>
          <a:p>
            <a:r>
              <a:rPr lang="en-US" sz="1200"/>
              <a:t>Create a weight inclusive school environment where students, regardless of size, are supported to thrive.</a:t>
            </a:r>
          </a:p>
          <a:p>
            <a:endParaRPr lang="en-US" sz="1200"/>
          </a:p>
          <a:p>
            <a:r>
              <a:rPr lang="en-US" sz="1200"/>
              <a:t>Ensure desks and chairs fit all bodies.</a:t>
            </a:r>
          </a:p>
          <a:p>
            <a:endParaRPr lang="en-US" sz="1200"/>
          </a:p>
          <a:p>
            <a:r>
              <a:rPr lang="en-US" sz="1200"/>
              <a:t>Follow your board’s anti-bullying policies if you witness or are told about weight-based comments or bullying. Weight based teasing or bullying is the most common form of bullying in schools.</a:t>
            </a:r>
          </a:p>
          <a:p>
            <a:pPr defTabSz="931774">
              <a:defRPr/>
            </a:pPr>
            <a:endParaRPr lang="en-US" sz="1200">
              <a:solidFill>
                <a:srgbClr val="181818"/>
              </a:solidFill>
              <a:highlight>
                <a:srgbClr val="FFFFFF"/>
              </a:highlight>
              <a:latin typeface="+mn-lt"/>
            </a:endParaRPr>
          </a:p>
          <a:p>
            <a:pPr defTabSz="931774">
              <a:defRPr/>
            </a:pPr>
            <a:r>
              <a:rPr lang="en-US" sz="1200">
                <a:solidFill>
                  <a:srgbClr val="181818"/>
                </a:solidFill>
                <a:highlight>
                  <a:srgbClr val="FFFFFF"/>
                </a:highlight>
                <a:latin typeface="+mn-lt"/>
              </a:rPr>
              <a:t>In fact, over half (53%) of students report being bullied about their weight or body shape at least once in the past year. (that is, were teased or picked on about their weight or shape)</a:t>
            </a:r>
          </a:p>
          <a:p>
            <a:pPr algn="l"/>
            <a:r>
              <a:rPr lang="en-US" sz="1200">
                <a:solidFill>
                  <a:srgbClr val="181818"/>
                </a:solidFill>
                <a:highlight>
                  <a:srgbClr val="FFFFFF"/>
                </a:highlight>
                <a:latin typeface="+mn-lt"/>
              </a:rPr>
              <a:t>(Source: CAMH The Mental Health and Well-Being of Ontario Students Report 2024). </a:t>
            </a:r>
          </a:p>
          <a:p>
            <a:pPr algn="l"/>
            <a:endParaRPr lang="en-US" sz="1200">
              <a:solidFill>
                <a:srgbClr val="181818"/>
              </a:solidFill>
              <a:highlight>
                <a:srgbClr val="FFFFFF"/>
              </a:highlight>
              <a:latin typeface="+mn-lt"/>
            </a:endParaRPr>
          </a:p>
          <a:p>
            <a:pPr algn="l"/>
            <a:r>
              <a:rPr lang="en-US" sz="1200">
                <a:solidFill>
                  <a:srgbClr val="181818"/>
                </a:solidFill>
                <a:highlight>
                  <a:srgbClr val="FFFFFF"/>
                </a:highlight>
                <a:latin typeface="+mn-lt"/>
              </a:rPr>
              <a:t>While weight and shape are the number one reason why students are bullied, due to the shame attached to weight and shape, it’s rarely reported.</a:t>
            </a:r>
          </a:p>
          <a:p>
            <a:pPr algn="l"/>
            <a:endParaRPr lang="en-US" sz="1200">
              <a:solidFill>
                <a:srgbClr val="181818"/>
              </a:solidFill>
              <a:highlight>
                <a:srgbClr val="FFFFFF"/>
              </a:highlight>
              <a:latin typeface="+mn-lt"/>
            </a:endParaRPr>
          </a:p>
          <a:p>
            <a:pPr algn="l"/>
            <a:r>
              <a:rPr lang="en-US" sz="1200">
                <a:solidFill>
                  <a:srgbClr val="181818"/>
                </a:solidFill>
                <a:highlight>
                  <a:srgbClr val="FFFFFF"/>
                </a:highlight>
              </a:rPr>
              <a:t>Weight based teasing is associated with lower self-esteem and body image dissatisfaction. Longitudinal studies also found that childhood weight-based teasing often related to adult body dissatisfaction.</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12</a:t>
            </a:fld>
            <a:endParaRPr lang="en-US"/>
          </a:p>
        </p:txBody>
      </p:sp>
    </p:spTree>
    <p:extLst>
      <p:ext uri="{BB962C8B-B14F-4D97-AF65-F5344CB8AC3E}">
        <p14:creationId xmlns:p14="http://schemas.microsoft.com/office/powerpoint/2010/main" val="28287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Here are a few tips to support health and educational outcomes in the curriculum:</a:t>
            </a:r>
          </a:p>
          <a:p>
            <a:endParaRPr lang="en-US" sz="1100"/>
          </a:p>
          <a:p>
            <a:r>
              <a:rPr lang="en-US" sz="1100"/>
              <a:t>Media literacy helps protect students from the pressure to conform to appearance-based ideals by critically thinking about media content. Media literacy helps decrease the influence of media by improving self-esteem and decreasing internalization of appearance-ideals thus decreasing the risk of eating disorders.</a:t>
            </a:r>
          </a:p>
          <a:p>
            <a:endParaRPr lang="en-US" sz="1100"/>
          </a:p>
          <a:p>
            <a:r>
              <a:rPr lang="en-US" sz="1100"/>
              <a:t>Frame physical activity as fun and social, not to control weight.</a:t>
            </a:r>
          </a:p>
          <a:p>
            <a:endParaRPr lang="en-US" sz="1100"/>
          </a:p>
          <a:p>
            <a:r>
              <a:rPr lang="en-US" sz="1100"/>
              <a:t>Teach students that healthy bodies come in many shapes and sizes. All bodies are good bodies and deserve to be treated with respect.</a:t>
            </a:r>
          </a:p>
          <a:p>
            <a:endParaRPr lang="en-US" sz="1100"/>
          </a:p>
          <a:p>
            <a:r>
              <a:rPr lang="en-US" sz="1100"/>
              <a:t>When teaching about health, disconnect weight from health. Instead focus on adequate sleep, physical activity, self-compassion, self-regulation and mindful eating.</a:t>
            </a:r>
          </a:p>
          <a:p>
            <a:endParaRPr lang="en-US" sz="1100"/>
          </a:p>
          <a:p>
            <a:r>
              <a:rPr lang="en-US" sz="1100"/>
              <a:t>Offer diverse types of physical activity such as dancing, hiking, yoga and intramurals.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13</a:t>
            </a:fld>
            <a:endParaRPr lang="en-US"/>
          </a:p>
        </p:txBody>
      </p:sp>
    </p:spTree>
    <p:extLst>
      <p:ext uri="{BB962C8B-B14F-4D97-AF65-F5344CB8AC3E}">
        <p14:creationId xmlns:p14="http://schemas.microsoft.com/office/powerpoint/2010/main" val="413012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panose="020F0502020204030204" pitchFamily="34" charset="0"/>
                <a:ea typeface="Aptos" panose="020B0004020202020204" pitchFamily="34" charset="0"/>
              </a:rPr>
              <a:t>Remember that body positivity is a journey, and we are all at different stages in our journey. We need to recognize the impact of diet culture on body image and self-esteem and role model body inclusivity in the classroom. </a:t>
            </a:r>
          </a:p>
          <a:p>
            <a:endParaRPr lang="en-US" sz="1200"/>
          </a:p>
          <a:p>
            <a:r>
              <a:rPr lang="en-US" sz="1200"/>
              <a:t>Teaching about eating disorders is NOT recommended. For some students, focusing on the topic of eating disorders can increase their preoccupation with weight and shape and may even lead them to experiment with unhealthy and dangerous weight control practices. Talking directly about eating disorders in schools is not effective in changing or improving eating attitudes and behaviours. Follow the School Mental Health Ontario’s decision support tool for guidelines for guest speakers and their corresponding teacher checklist.</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14</a:t>
            </a:fld>
            <a:endParaRPr lang="en-US"/>
          </a:p>
        </p:txBody>
      </p:sp>
    </p:spTree>
    <p:extLst>
      <p:ext uri="{BB962C8B-B14F-4D97-AF65-F5344CB8AC3E}">
        <p14:creationId xmlns:p14="http://schemas.microsoft.com/office/powerpoint/2010/main" val="350172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If you are worried about a student, go through your usual channels for getting mental health supports. Help is available.</a:t>
            </a:r>
          </a:p>
          <a:p>
            <a:endParaRPr lang="en-US" sz="1200"/>
          </a:p>
          <a:p>
            <a:r>
              <a:rPr lang="en-US" sz="1200"/>
              <a:t>The Kids Help Phone offers 24/7 confidential mental health support to Canadian youth. And the National Eating Disorder Information Centre provides information, resources, referrals and support to anyone in Canada affected by an eating disorder.</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15</a:t>
            </a:fld>
            <a:endParaRPr lang="en-US"/>
          </a:p>
        </p:txBody>
      </p:sp>
    </p:spTree>
    <p:extLst>
      <p:ext uri="{BB962C8B-B14F-4D97-AF65-F5344CB8AC3E}">
        <p14:creationId xmlns:p14="http://schemas.microsoft.com/office/powerpoint/2010/main" val="397421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concludes our Body Image in the Classroom presentation. Thank you for your participation in this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hope that we have provided you with valuable insights and practical strategies for teaching body image in the classroom and resources and tools to support your school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have any questions about the material, please feel free to contact us.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16</a:t>
            </a:fld>
            <a:endParaRPr lang="en-US"/>
          </a:p>
        </p:txBody>
      </p:sp>
    </p:spTree>
    <p:extLst>
      <p:ext uri="{BB962C8B-B14F-4D97-AF65-F5344CB8AC3E}">
        <p14:creationId xmlns:p14="http://schemas.microsoft.com/office/powerpoint/2010/main" val="184105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this presentation we will cover:</a:t>
            </a:r>
          </a:p>
          <a:p>
            <a:pPr marL="174708" indent="-174708">
              <a:buFont typeface="Arial" panose="020B0604020202020204" pitchFamily="34" charset="0"/>
              <a:buChar char="•"/>
            </a:pPr>
            <a:r>
              <a:rPr lang="en-US" sz="1200"/>
              <a:t>Body image and self-esteem</a:t>
            </a:r>
          </a:p>
          <a:p>
            <a:pPr marL="174708" indent="-174708">
              <a:buFont typeface="Arial" panose="020B0604020202020204" pitchFamily="34" charset="0"/>
              <a:buChar char="•"/>
            </a:pPr>
            <a:r>
              <a:rPr lang="en-US" sz="1200"/>
              <a:t>Why this topic is important for schools</a:t>
            </a:r>
          </a:p>
          <a:p>
            <a:pPr marL="174708" indent="-174708">
              <a:buFont typeface="Arial" panose="020B0604020202020204" pitchFamily="34" charset="0"/>
              <a:buChar char="•"/>
            </a:pPr>
            <a:r>
              <a:rPr lang="en-US" sz="1200"/>
              <a:t>How to promote positive body image</a:t>
            </a:r>
          </a:p>
          <a:p>
            <a:pPr marL="174708" indent="-174708">
              <a:buFont typeface="Arial" panose="020B0604020202020204" pitchFamily="34" charset="0"/>
              <a:buChar char="•"/>
            </a:pPr>
            <a:r>
              <a:rPr lang="en-US" sz="1200"/>
              <a:t>Quick tips to support health and educational outcomes</a:t>
            </a:r>
          </a:p>
          <a:p>
            <a:pPr marL="174708" indent="-174708">
              <a:buFont typeface="Arial" panose="020B0604020202020204" pitchFamily="34" charset="0"/>
              <a:buChar char="•"/>
            </a:pPr>
            <a:r>
              <a:rPr lang="en-US" sz="1200"/>
              <a:t>A few takeaways</a:t>
            </a:r>
          </a:p>
          <a:p>
            <a:pPr marL="174708" indent="-174708">
              <a:buFont typeface="Arial" panose="020B0604020202020204" pitchFamily="34" charset="0"/>
              <a:buChar char="•"/>
            </a:pPr>
            <a:r>
              <a:rPr lang="en-US" sz="1200"/>
              <a:t>And end with resources for educators who are concerned about a student.</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2</a:t>
            </a:fld>
            <a:endParaRPr lang="en-US"/>
          </a:p>
        </p:txBody>
      </p:sp>
    </p:spTree>
    <p:extLst>
      <p:ext uri="{BB962C8B-B14F-4D97-AF65-F5344CB8AC3E}">
        <p14:creationId xmlns:p14="http://schemas.microsoft.com/office/powerpoint/2010/main" val="346488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a:cs typeface="Times New Roman" panose="02020603050405020304" pitchFamily="18" charset="0"/>
              </a:rPr>
              <a:t>The purpose of this presentation is to:</a:t>
            </a:r>
          </a:p>
          <a:p>
            <a:pPr marL="285750" indent="-285750">
              <a:buFont typeface="Arial" panose="020B0604020202020204" pitchFamily="34" charset="0"/>
              <a:buChar char="•"/>
            </a:pPr>
            <a:r>
              <a:rPr lang="en-US" sz="1200" kern="100">
                <a:cs typeface="Times New Roman" panose="02020603050405020304" pitchFamily="18" charset="0"/>
              </a:rPr>
              <a:t>Provide guidance on body image and self-esteem to  educators and other community partners when working with children and youth to foster the development of positive body images among young people.</a:t>
            </a:r>
          </a:p>
          <a:p>
            <a:pPr marL="285750" indent="-285750">
              <a:buFont typeface="Arial" panose="020B0604020202020204" pitchFamily="34" charset="0"/>
              <a:buChar char="•"/>
            </a:pPr>
            <a:r>
              <a:rPr lang="en-US" sz="1200" kern="100">
                <a:cs typeface="Times New Roman" panose="02020603050405020304" pitchFamily="18" charset="0"/>
              </a:rPr>
              <a:t>To mitigate harms to students’ relationship with their bodies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a:cs typeface="Times New Roman" panose="02020603050405020304" pitchFamily="18" charset="0"/>
              </a:rPr>
              <a:t>To promote credible strategies to support health and educational outcomes</a:t>
            </a:r>
          </a:p>
          <a:p>
            <a:pPr marL="285750" indent="-285750">
              <a:buFont typeface="Arial" panose="020B0604020202020204" pitchFamily="34" charset="0"/>
              <a:buChar char="•"/>
            </a:pPr>
            <a:r>
              <a:rPr lang="en-US" sz="1200" kern="100">
                <a:cs typeface="Times New Roman" panose="02020603050405020304" pitchFamily="18" charset="0"/>
              </a:rPr>
              <a:t>And to provide resources for age-appropriate approaches to body image education</a:t>
            </a:r>
          </a:p>
          <a:p>
            <a:pPr marL="285750" indent="-285750">
              <a:buFont typeface="Arial" panose="020B0604020202020204" pitchFamily="34" charset="0"/>
              <a:buChar char="•"/>
            </a:pPr>
            <a:endParaRPr lang="en-US" sz="1200" kern="100">
              <a:cs typeface="Times New Roman" panose="02020603050405020304" pitchFamily="18" charset="0"/>
            </a:endParaRPr>
          </a:p>
          <a:p>
            <a:pPr marL="0" indent="0">
              <a:buFont typeface="Arial" panose="020B0604020202020204" pitchFamily="34" charset="0"/>
              <a:buNone/>
            </a:pPr>
            <a:r>
              <a:rPr lang="en-US" sz="1200" kern="100">
                <a:cs typeface="Times New Roman" panose="02020603050405020304" pitchFamily="18" charset="0"/>
              </a:rPr>
              <a:t>We want to reassure those listening to this presentation, that we are here to support you with body image education and provide resources to set students up for success!</a:t>
            </a:r>
          </a:p>
          <a:p>
            <a:pPr marL="0" indent="0">
              <a:buFont typeface="Arial" panose="020B0604020202020204" pitchFamily="34" charset="0"/>
              <a:buNone/>
            </a:pPr>
            <a:endParaRPr lang="en-US" sz="1200" kern="100">
              <a:cs typeface="Times New Roman" panose="02020603050405020304" pitchFamily="18" charset="0"/>
            </a:endParaRPr>
          </a:p>
          <a:p>
            <a:pPr marL="0" indent="0">
              <a:buFont typeface="Arial" panose="020B0604020202020204" pitchFamily="34" charset="0"/>
              <a:buNone/>
            </a:pPr>
            <a:r>
              <a:rPr lang="en-US" sz="1200" kern="100">
                <a:cs typeface="Times New Roman" panose="02020603050405020304" pitchFamily="18" charset="0"/>
              </a:rPr>
              <a:t>By taking part in this presentation,  participants will:</a:t>
            </a:r>
          </a:p>
          <a:p>
            <a:pPr marL="342900" indent="-342900">
              <a:buFont typeface="Arial" panose="020B0604020202020204" pitchFamily="34" charset="0"/>
              <a:buAutoNum type="arabicPeriod"/>
            </a:pPr>
            <a:r>
              <a:rPr lang="en-US" sz="1200" kern="100">
                <a:cs typeface="Times New Roman" panose="02020603050405020304" pitchFamily="18" charset="0"/>
              </a:rPr>
              <a:t>Increase their knowledge and confidence of body image education in the classroom</a:t>
            </a:r>
          </a:p>
          <a:p>
            <a:pPr marL="342900" indent="-342900">
              <a:buFont typeface="Arial" panose="020B0604020202020204" pitchFamily="34" charset="0"/>
              <a:buAutoNum type="arabicPeriod"/>
            </a:pPr>
            <a:r>
              <a:rPr lang="en-US" sz="1200" kern="100">
                <a:cs typeface="Times New Roman" panose="02020603050405020304" pitchFamily="18" charset="0"/>
              </a:rPr>
              <a:t>Increase their awareness of body image resources, programs and tools to support their school community.</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3</a:t>
            </a:fld>
            <a:endParaRPr lang="en-US"/>
          </a:p>
        </p:txBody>
      </p:sp>
    </p:spTree>
    <p:extLst>
      <p:ext uri="{BB962C8B-B14F-4D97-AF65-F5344CB8AC3E}">
        <p14:creationId xmlns:p14="http://schemas.microsoft.com/office/powerpoint/2010/main" val="336869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rgbClr val="656565"/>
                </a:solidFill>
                <a:highlight>
                  <a:srgbClr val="FFFFFF"/>
                </a:highlight>
                <a:latin typeface="+mn-lt"/>
              </a:rPr>
              <a:t>Before we get into the content of this presentation, we would like to acknowledge that the land on which we live and work is part of the ancestral land of the Ojibwe, Chippewa, Odawa, and Potawatomi peoples, referred to collectively as the Anishinaabeg. It is through the connection of the Anishinaabeg with the spirit of the land, water and air that we recognize their unique cultures, traditions, and values. Together as treaty people, we have a shared responsibility to act with respect for the environment that sustains all life, protecting the future for those generations to come.</a:t>
            </a:r>
          </a:p>
          <a:p>
            <a:pPr algn="l"/>
            <a:endParaRPr lang="en-US" sz="1200" b="1">
              <a:solidFill>
                <a:srgbClr val="656565"/>
              </a:solidFill>
              <a:highlight>
                <a:srgbClr val="FFFFFF"/>
              </a:highlight>
              <a:latin typeface="+mn-lt"/>
            </a:endParaRPr>
          </a:p>
          <a:p>
            <a:pPr algn="l"/>
            <a:r>
              <a:rPr lang="en-US" sz="1200" b="1">
                <a:solidFill>
                  <a:srgbClr val="656565"/>
                </a:solidFill>
                <a:highlight>
                  <a:srgbClr val="FFFFFF"/>
                </a:highlight>
                <a:latin typeface="+mn-lt"/>
              </a:rPr>
              <a:t>Language Pronunciations:</a:t>
            </a:r>
          </a:p>
          <a:p>
            <a:pPr algn="l"/>
            <a:r>
              <a:rPr lang="en-US" sz="1200">
                <a:solidFill>
                  <a:srgbClr val="656565"/>
                </a:solidFill>
                <a:highlight>
                  <a:srgbClr val="FFFFFF"/>
                </a:highlight>
                <a:latin typeface="+mn-lt"/>
              </a:rPr>
              <a:t>Anishinaabeg (ah-</a:t>
            </a:r>
            <a:r>
              <a:rPr lang="en-US" sz="1200" err="1">
                <a:solidFill>
                  <a:srgbClr val="656565"/>
                </a:solidFill>
                <a:highlight>
                  <a:srgbClr val="FFFFFF"/>
                </a:highlight>
                <a:latin typeface="+mn-lt"/>
              </a:rPr>
              <a:t>nish</a:t>
            </a:r>
            <a:r>
              <a:rPr lang="en-US" sz="1200">
                <a:solidFill>
                  <a:srgbClr val="656565"/>
                </a:solidFill>
                <a:highlight>
                  <a:srgbClr val="FFFFFF"/>
                </a:highlight>
                <a:latin typeface="+mn-lt"/>
              </a:rPr>
              <a:t>-</a:t>
            </a:r>
            <a:r>
              <a:rPr lang="en-US" sz="1200" err="1">
                <a:solidFill>
                  <a:srgbClr val="656565"/>
                </a:solidFill>
                <a:highlight>
                  <a:srgbClr val="FFFFFF"/>
                </a:highlight>
                <a:latin typeface="+mn-lt"/>
              </a:rPr>
              <a:t>i</a:t>
            </a:r>
            <a:r>
              <a:rPr lang="en-US" sz="1200">
                <a:solidFill>
                  <a:srgbClr val="656565"/>
                </a:solidFill>
                <a:highlight>
                  <a:srgbClr val="FFFFFF"/>
                </a:highlight>
                <a:latin typeface="+mn-lt"/>
              </a:rPr>
              <a:t>-nah-beg)</a:t>
            </a:r>
            <a:br>
              <a:rPr lang="en-US" sz="1200">
                <a:highlight>
                  <a:srgbClr val="FFFFFF"/>
                </a:highlight>
                <a:cs typeface="+mn-lt"/>
              </a:rPr>
            </a:br>
            <a:r>
              <a:rPr lang="en-US" sz="1200">
                <a:solidFill>
                  <a:srgbClr val="656565"/>
                </a:solidFill>
                <a:highlight>
                  <a:srgbClr val="FFFFFF"/>
                </a:highlight>
                <a:latin typeface="+mn-lt"/>
              </a:rPr>
              <a:t>Chippewa (chip-uh-</a:t>
            </a:r>
            <a:r>
              <a:rPr lang="en-US" sz="1200" err="1">
                <a:solidFill>
                  <a:srgbClr val="656565"/>
                </a:solidFill>
                <a:highlight>
                  <a:srgbClr val="FFFFFF"/>
                </a:highlight>
                <a:latin typeface="+mn-lt"/>
              </a:rPr>
              <a:t>wah</a:t>
            </a:r>
            <a:r>
              <a:rPr lang="en-US" sz="1200">
                <a:solidFill>
                  <a:srgbClr val="656565"/>
                </a:solidFill>
                <a:highlight>
                  <a:srgbClr val="FFFFFF"/>
                </a:highlight>
                <a:latin typeface="+mn-lt"/>
              </a:rPr>
              <a:t>)</a:t>
            </a:r>
            <a:br>
              <a:rPr lang="en-US" sz="1200">
                <a:highlight>
                  <a:srgbClr val="FFFFFF"/>
                </a:highlight>
                <a:cs typeface="+mn-lt"/>
              </a:rPr>
            </a:br>
            <a:r>
              <a:rPr lang="en-US" sz="1200">
                <a:solidFill>
                  <a:srgbClr val="656565"/>
                </a:solidFill>
                <a:highlight>
                  <a:srgbClr val="FFFFFF"/>
                </a:highlight>
                <a:latin typeface="+mn-lt"/>
              </a:rPr>
              <a:t>Odawa (o-dah-</a:t>
            </a:r>
            <a:r>
              <a:rPr lang="en-US" sz="1200" err="1">
                <a:solidFill>
                  <a:srgbClr val="656565"/>
                </a:solidFill>
                <a:highlight>
                  <a:srgbClr val="FFFFFF"/>
                </a:highlight>
                <a:latin typeface="+mn-lt"/>
              </a:rPr>
              <a:t>wah</a:t>
            </a:r>
            <a:r>
              <a:rPr lang="en-US" sz="1200">
                <a:solidFill>
                  <a:srgbClr val="656565"/>
                </a:solidFill>
                <a:highlight>
                  <a:srgbClr val="FFFFFF"/>
                </a:highlight>
                <a:latin typeface="+mn-lt"/>
              </a:rPr>
              <a:t>)</a:t>
            </a:r>
            <a:br>
              <a:rPr lang="en-US" sz="1200">
                <a:highlight>
                  <a:srgbClr val="FFFFFF"/>
                </a:highlight>
                <a:cs typeface="+mn-lt"/>
              </a:rPr>
            </a:br>
            <a:r>
              <a:rPr lang="en-US" sz="1200">
                <a:solidFill>
                  <a:srgbClr val="656565"/>
                </a:solidFill>
                <a:highlight>
                  <a:srgbClr val="FFFFFF"/>
                </a:highlight>
                <a:latin typeface="+mn-lt"/>
              </a:rPr>
              <a:t>Potawatomi (pot-uh-</a:t>
            </a:r>
            <a:r>
              <a:rPr lang="en-US" sz="1200" err="1">
                <a:solidFill>
                  <a:srgbClr val="656565"/>
                </a:solidFill>
                <a:highlight>
                  <a:srgbClr val="FFFFFF"/>
                </a:highlight>
                <a:latin typeface="+mn-lt"/>
              </a:rPr>
              <a:t>wah</a:t>
            </a:r>
            <a:r>
              <a:rPr lang="en-US" sz="1200">
                <a:solidFill>
                  <a:srgbClr val="656565"/>
                </a:solidFill>
                <a:highlight>
                  <a:srgbClr val="FFFFFF"/>
                </a:highlight>
                <a:latin typeface="+mn-lt"/>
              </a:rPr>
              <a:t>-</a:t>
            </a:r>
            <a:r>
              <a:rPr lang="en-US" sz="1200" err="1">
                <a:solidFill>
                  <a:srgbClr val="656565"/>
                </a:solidFill>
                <a:highlight>
                  <a:srgbClr val="FFFFFF"/>
                </a:highlight>
                <a:latin typeface="+mn-lt"/>
              </a:rPr>
              <a:t>tuh</a:t>
            </a:r>
            <a:r>
              <a:rPr lang="en-US" sz="1200">
                <a:solidFill>
                  <a:srgbClr val="656565"/>
                </a:solidFill>
                <a:highlight>
                  <a:srgbClr val="FFFFFF"/>
                </a:highlight>
                <a:latin typeface="+mn-lt"/>
              </a:rPr>
              <a:t>-mee)</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4</a:t>
            </a:fld>
            <a:endParaRPr lang="en-US"/>
          </a:p>
        </p:txBody>
      </p:sp>
    </p:spTree>
    <p:extLst>
      <p:ext uri="{BB962C8B-B14F-4D97-AF65-F5344CB8AC3E}">
        <p14:creationId xmlns:p14="http://schemas.microsoft.com/office/powerpoint/2010/main" val="8724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50000"/>
              </a:lnSpc>
              <a:defRPr/>
            </a:pPr>
            <a:r>
              <a:rPr lang="en-US" sz="1100" kern="100">
                <a:latin typeface="+mn-lt"/>
                <a:ea typeface="Aptos" panose="020B0004020202020204" pitchFamily="34" charset="0"/>
                <a:cs typeface="Times New Roman" panose="02020603050405020304" pitchFamily="18" charset="0"/>
              </a:rPr>
              <a:t>Let’s begin by defining body image.</a:t>
            </a:r>
          </a:p>
          <a:p>
            <a:pPr defTabSz="931774">
              <a:lnSpc>
                <a:spcPct val="150000"/>
              </a:lnSpc>
              <a:defRPr/>
            </a:pPr>
            <a:r>
              <a:rPr lang="en-US" sz="1100" kern="100">
                <a:latin typeface="+mn-lt"/>
                <a:ea typeface="Aptos" panose="020B0004020202020204" pitchFamily="34" charset="0"/>
                <a:cs typeface="Times New Roman" panose="02020603050405020304" pitchFamily="18" charset="0"/>
              </a:rPr>
              <a:t>Body image is how someone thinks and feels about their body – what it looks like and what they believe about it.</a:t>
            </a:r>
          </a:p>
          <a:p>
            <a:pPr defTabSz="931774">
              <a:lnSpc>
                <a:spcPct val="150000"/>
              </a:lnSpc>
              <a:defRPr/>
            </a:pPr>
            <a:r>
              <a:rPr lang="en-US" sz="1100" kern="100">
                <a:latin typeface="+mn-lt"/>
                <a:ea typeface="Aptos" panose="020B0004020202020204" pitchFamily="34" charset="0"/>
                <a:cs typeface="Times New Roman" panose="02020603050405020304" pitchFamily="18" charset="0"/>
              </a:rPr>
              <a:t>A positive body image means feeling comfortable, confident and happy about your body.</a:t>
            </a:r>
          </a:p>
          <a:p>
            <a:pPr defTabSz="931774">
              <a:lnSpc>
                <a:spcPct val="150000"/>
              </a:lnSpc>
              <a:defRPr/>
            </a:pPr>
            <a:r>
              <a:rPr lang="en-US" sz="1100" kern="100">
                <a:latin typeface="+mn-lt"/>
                <a:ea typeface="Aptos" panose="020B0004020202020204" pitchFamily="34" charset="0"/>
                <a:cs typeface="Times New Roman" panose="02020603050405020304" pitchFamily="18" charset="0"/>
              </a:rPr>
              <a:t>Several factors contribute to students feeling good about themselves including their intellectual abilities, physical abilities, social skills, interests, and body image. </a:t>
            </a:r>
          </a:p>
          <a:p>
            <a:pPr defTabSz="931774">
              <a:lnSpc>
                <a:spcPct val="150000"/>
              </a:lnSpc>
              <a:defRPr/>
            </a:pPr>
            <a:r>
              <a:rPr lang="en-US" sz="1100" kern="100">
                <a:latin typeface="+mn-lt"/>
                <a:ea typeface="Aptos" panose="020B0004020202020204" pitchFamily="34" charset="0"/>
                <a:cs typeface="Times New Roman" panose="02020603050405020304" pitchFamily="18" charset="0"/>
              </a:rPr>
              <a:t>Helping students increase their confidence in their unique talents and abilities reduces the emphasis they place on their physical appearance. </a:t>
            </a:r>
          </a:p>
          <a:p>
            <a:pPr>
              <a:lnSpc>
                <a:spcPct val="150000"/>
              </a:lnSpc>
            </a:pPr>
            <a:r>
              <a:rPr lang="en-US" sz="1100">
                <a:latin typeface="+mn-lt"/>
              </a:rPr>
              <a:t>A positive body image is developed by understanding that bodies come in a variety of weights, shapes, sizes and abilities.</a:t>
            </a:r>
          </a:p>
          <a:p>
            <a:pPr>
              <a:lnSpc>
                <a:spcPct val="150000"/>
              </a:lnSpc>
            </a:pPr>
            <a:r>
              <a:rPr lang="en-US" sz="1100">
                <a:latin typeface="+mn-lt"/>
              </a:rPr>
              <a:t>A positive body image is associated with psychological and physical well-being.</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5</a:t>
            </a:fld>
            <a:endParaRPr lang="en-US"/>
          </a:p>
        </p:txBody>
      </p:sp>
    </p:spTree>
    <p:extLst>
      <p:ext uri="{BB962C8B-B14F-4D97-AF65-F5344CB8AC3E}">
        <p14:creationId xmlns:p14="http://schemas.microsoft.com/office/powerpoint/2010/main" val="396941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Self-esteem is how worthy and confident a person feels about themselves and is closely tied to body image. </a:t>
            </a:r>
          </a:p>
          <a:p>
            <a:endParaRPr lang="en-US" sz="1200"/>
          </a:p>
          <a:p>
            <a:r>
              <a:rPr lang="en-US" sz="1200"/>
              <a:t>When a person feels valued and respected, they are more likely to feel positive about themselves.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6</a:t>
            </a:fld>
            <a:endParaRPr lang="en-US"/>
          </a:p>
        </p:txBody>
      </p:sp>
    </p:spTree>
    <p:extLst>
      <p:ext uri="{BB962C8B-B14F-4D97-AF65-F5344CB8AC3E}">
        <p14:creationId xmlns:p14="http://schemas.microsoft.com/office/powerpoint/2010/main" val="126891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Positive body image is linked to positive self-esteem, which means to value and respect ourselves, be confident in our personal abilities and proud of who we are.</a:t>
            </a:r>
          </a:p>
          <a:p>
            <a:endParaRPr lang="en-US" sz="1200"/>
          </a:p>
          <a:p>
            <a:r>
              <a:rPr lang="en-US" sz="1200"/>
              <a:t>Individuals who have a positive body image and self-esteem, are more resilient to the daily stresses and challenges that they may face in life.</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7</a:t>
            </a:fld>
            <a:endParaRPr lang="en-US"/>
          </a:p>
        </p:txBody>
      </p:sp>
    </p:spTree>
    <p:extLst>
      <p:ext uri="{BB962C8B-B14F-4D97-AF65-F5344CB8AC3E}">
        <p14:creationId xmlns:p14="http://schemas.microsoft.com/office/powerpoint/2010/main" val="147964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 the other hand, negative body image and self-esteem can have serious effects on health.</a:t>
            </a:r>
          </a:p>
          <a:p>
            <a:endParaRPr lang="en-US" sz="1200"/>
          </a:p>
          <a:p>
            <a:r>
              <a:rPr lang="en-US" sz="1200"/>
              <a:t>Left unrecognized, negative thoughts and resulting behaviours can lead to</a:t>
            </a:r>
          </a:p>
          <a:p>
            <a:pPr marL="291179" indent="-291179">
              <a:buFont typeface="Arial" panose="020B0604020202020204" pitchFamily="34" charset="0"/>
              <a:buChar char="•"/>
            </a:pPr>
            <a:r>
              <a:rPr lang="en-US" sz="1200"/>
              <a:t>Dieting and unhealthy weight control behaviours</a:t>
            </a:r>
          </a:p>
          <a:p>
            <a:pPr marL="291179" indent="-291179">
              <a:buFont typeface="Arial" panose="020B0604020202020204" pitchFamily="34" charset="0"/>
              <a:buChar char="•"/>
            </a:pPr>
            <a:r>
              <a:rPr lang="en-US" sz="1200"/>
              <a:t>Poor mental health and conditions such as depression, stress , anxiety and low self-esteem</a:t>
            </a:r>
          </a:p>
          <a:p>
            <a:pPr marL="291179" indent="-291179">
              <a:buFont typeface="Arial" panose="020B0604020202020204" pitchFamily="34" charset="0"/>
              <a:buChar char="•"/>
            </a:pPr>
            <a:r>
              <a:rPr lang="en-US" sz="1200"/>
              <a:t>And can lead to the development of eating disorders if not addressed.</a:t>
            </a:r>
          </a:p>
          <a:p>
            <a:endParaRPr lang="en-US" sz="1200"/>
          </a:p>
          <a:p>
            <a:pPr algn="l"/>
            <a:r>
              <a:rPr lang="en-US" sz="1200" kern="100">
                <a:ea typeface="Aptos" panose="020B0004020202020204" pitchFamily="34" charset="0"/>
                <a:cs typeface="Times New Roman" panose="02020603050405020304" pitchFamily="18" charset="0"/>
              </a:rPr>
              <a:t>In 2023, over half of Ontario students reported being preoccupied with their weight or shape. Concerns about weight and body image are known precursors for disordered eating.</a:t>
            </a:r>
          </a:p>
          <a:p>
            <a:pPr algn="l"/>
            <a:endParaRPr lang="en-US" sz="1200" kern="100">
              <a:cs typeface="Times New Roman" panose="02020603050405020304" pitchFamily="18" charset="0"/>
            </a:endParaRPr>
          </a:p>
          <a:p>
            <a:pPr algn="l"/>
            <a:r>
              <a:rPr lang="en-US" sz="1200" kern="100">
                <a:cs typeface="Times New Roman" panose="02020603050405020304" pitchFamily="18" charset="0"/>
              </a:rPr>
              <a:t>In fact, 49% of students report not eating or eating in a way to change their weight, shape or muscles. This at a time when youth need more energy and nutrients to fuel their growing bodies and brains.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8</a:t>
            </a:fld>
            <a:endParaRPr lang="en-US"/>
          </a:p>
        </p:txBody>
      </p:sp>
    </p:spTree>
    <p:extLst>
      <p:ext uri="{BB962C8B-B14F-4D97-AF65-F5344CB8AC3E}">
        <p14:creationId xmlns:p14="http://schemas.microsoft.com/office/powerpoint/2010/main" val="260573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Body image and self-esteem begin to develop early in life and are influenced by many factors, including:</a:t>
            </a:r>
          </a:p>
          <a:p>
            <a:pPr marL="174708" indent="-174708">
              <a:buFont typeface="Arial" panose="020B0604020202020204" pitchFamily="34" charset="0"/>
              <a:buChar char="•"/>
            </a:pPr>
            <a:r>
              <a:rPr lang="en-US" sz="1200"/>
              <a:t>Parents and caregivers</a:t>
            </a:r>
          </a:p>
          <a:p>
            <a:pPr marL="174708" indent="-174708">
              <a:buFont typeface="Arial" panose="020B0604020202020204" pitchFamily="34" charset="0"/>
              <a:buChar char="•"/>
            </a:pPr>
            <a:r>
              <a:rPr lang="en-US" sz="1200"/>
              <a:t>Friends</a:t>
            </a:r>
          </a:p>
          <a:p>
            <a:pPr marL="174708" indent="-174708">
              <a:buFont typeface="Arial" panose="020B0604020202020204" pitchFamily="34" charset="0"/>
              <a:buChar char="•"/>
            </a:pPr>
            <a:r>
              <a:rPr lang="en-US" sz="1200"/>
              <a:t>Teachers</a:t>
            </a:r>
          </a:p>
          <a:p>
            <a:pPr marL="174708" indent="-174708">
              <a:buFont typeface="Arial" panose="020B0604020202020204" pitchFamily="34" charset="0"/>
              <a:buChar char="•"/>
            </a:pPr>
            <a:r>
              <a:rPr lang="en-US" sz="1200"/>
              <a:t>What is portrayed in the media including social media, TV, and movies</a:t>
            </a:r>
          </a:p>
          <a:p>
            <a:pPr marL="174708" indent="-174708">
              <a:buFont typeface="Arial" panose="020B0604020202020204" pitchFamily="34" charset="0"/>
              <a:buChar char="•"/>
            </a:pPr>
            <a:r>
              <a:rPr lang="en-US" sz="1200"/>
              <a:t>What is seen around us in our physical environments such as advertising, and posters</a:t>
            </a:r>
          </a:p>
          <a:p>
            <a:pPr marL="174708" indent="-174708">
              <a:buFont typeface="Arial" panose="020B0604020202020204" pitchFamily="34" charset="0"/>
              <a:buChar char="•"/>
            </a:pPr>
            <a:r>
              <a:rPr lang="en-US" sz="1200"/>
              <a:t>And the messages received from our social environments like sports clubs and teams</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Numerous studies have linked exposure to prevalent “appearance ideals” in mass media to body dissatisfaction and disordered eating.</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9</a:t>
            </a:fld>
            <a:endParaRPr lang="en-US"/>
          </a:p>
        </p:txBody>
      </p:sp>
    </p:spTree>
    <p:extLst>
      <p:ext uri="{BB962C8B-B14F-4D97-AF65-F5344CB8AC3E}">
        <p14:creationId xmlns:p14="http://schemas.microsoft.com/office/powerpoint/2010/main" val="45456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7953-97AD-B303-329E-1D958E970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D2BAD-BE0F-E411-D093-E7BF3F418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10543A-053A-CAD9-AC49-C67519CAD988}"/>
              </a:ext>
            </a:extLst>
          </p:cNvPr>
          <p:cNvSpPr>
            <a:spLocks noGrp="1"/>
          </p:cNvSpPr>
          <p:nvPr>
            <p:ph type="dt" sz="half" idx="10"/>
          </p:nvPr>
        </p:nvSpPr>
        <p:spPr/>
        <p:txBody>
          <a:bodyPr/>
          <a:lstStyle/>
          <a:p>
            <a:fld id="{3DFAD368-7F08-4F54-9F37-F5CF25ACDE28}" type="datetime1">
              <a:rPr lang="en-US" smtClean="0"/>
              <a:t>7/23/2025</a:t>
            </a:fld>
            <a:endParaRPr lang="en-US"/>
          </a:p>
        </p:txBody>
      </p:sp>
      <p:sp>
        <p:nvSpPr>
          <p:cNvPr id="5" name="Footer Placeholder 4">
            <a:extLst>
              <a:ext uri="{FF2B5EF4-FFF2-40B4-BE49-F238E27FC236}">
                <a16:creationId xmlns:a16="http://schemas.microsoft.com/office/drawing/2014/main" id="{0BECE209-74EA-C4E6-438E-935CC66C1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0F4EB-0AE3-B6AD-35A9-5ADCEAB29F42}"/>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8798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8F12-A2F5-4E7C-A167-8AD989688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C2B83F-4E18-4F5F-6485-F458E226C3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CD436-87BC-FF6D-C68E-91A471C29728}"/>
              </a:ext>
            </a:extLst>
          </p:cNvPr>
          <p:cNvSpPr>
            <a:spLocks noGrp="1"/>
          </p:cNvSpPr>
          <p:nvPr>
            <p:ph type="dt" sz="half" idx="10"/>
          </p:nvPr>
        </p:nvSpPr>
        <p:spPr/>
        <p:txBody>
          <a:bodyPr/>
          <a:lstStyle/>
          <a:p>
            <a:fld id="{BA510AAC-4198-471C-A15F-0451A63FD797}" type="datetime1">
              <a:rPr lang="en-US" smtClean="0"/>
              <a:t>7/23/2025</a:t>
            </a:fld>
            <a:endParaRPr lang="en-US"/>
          </a:p>
        </p:txBody>
      </p:sp>
      <p:sp>
        <p:nvSpPr>
          <p:cNvPr id="5" name="Footer Placeholder 4">
            <a:extLst>
              <a:ext uri="{FF2B5EF4-FFF2-40B4-BE49-F238E27FC236}">
                <a16:creationId xmlns:a16="http://schemas.microsoft.com/office/drawing/2014/main" id="{C22B68F4-3092-CF27-EE6A-7AD795D1D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569D9-EEA8-C696-68C6-64FFC44912D0}"/>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7172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550943-5DCC-533D-DF5D-30A5BCC000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533A0-5FAA-CDC0-F3A9-E5CC59BF68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54E1C-06DC-4813-3E4F-EFB82A7F9249}"/>
              </a:ext>
            </a:extLst>
          </p:cNvPr>
          <p:cNvSpPr>
            <a:spLocks noGrp="1"/>
          </p:cNvSpPr>
          <p:nvPr>
            <p:ph type="dt" sz="half" idx="10"/>
          </p:nvPr>
        </p:nvSpPr>
        <p:spPr/>
        <p:txBody>
          <a:bodyPr/>
          <a:lstStyle/>
          <a:p>
            <a:fld id="{D829F5AC-1C1F-4482-A994-403DCB597718}" type="datetime1">
              <a:rPr lang="en-US" smtClean="0"/>
              <a:t>7/23/2025</a:t>
            </a:fld>
            <a:endParaRPr lang="en-US"/>
          </a:p>
        </p:txBody>
      </p:sp>
      <p:sp>
        <p:nvSpPr>
          <p:cNvPr id="5" name="Footer Placeholder 4">
            <a:extLst>
              <a:ext uri="{FF2B5EF4-FFF2-40B4-BE49-F238E27FC236}">
                <a16:creationId xmlns:a16="http://schemas.microsoft.com/office/drawing/2014/main" id="{F4155EDF-8FCA-0D54-EC39-27198FFD5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7D7BC-C62E-B95F-9E96-0387ED872A9F}"/>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73071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34F2-6348-321B-762D-550664FF2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0EF1A-689E-0399-D95C-90570F624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8FF00-D0EB-D744-2344-24206BDE0344}"/>
              </a:ext>
            </a:extLst>
          </p:cNvPr>
          <p:cNvSpPr>
            <a:spLocks noGrp="1"/>
          </p:cNvSpPr>
          <p:nvPr>
            <p:ph type="dt" sz="half" idx="10"/>
          </p:nvPr>
        </p:nvSpPr>
        <p:spPr/>
        <p:txBody>
          <a:bodyPr/>
          <a:lstStyle/>
          <a:p>
            <a:fld id="{0603681A-BDC4-47DB-9C7C-A254C06E1065}" type="datetime1">
              <a:rPr lang="en-US" smtClean="0"/>
              <a:t>7/23/2025</a:t>
            </a:fld>
            <a:endParaRPr lang="en-US"/>
          </a:p>
        </p:txBody>
      </p:sp>
      <p:sp>
        <p:nvSpPr>
          <p:cNvPr id="5" name="Footer Placeholder 4">
            <a:extLst>
              <a:ext uri="{FF2B5EF4-FFF2-40B4-BE49-F238E27FC236}">
                <a16:creationId xmlns:a16="http://schemas.microsoft.com/office/drawing/2014/main" id="{F7DD86EB-488F-D4B9-F143-A6A65EEED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55996-DFF6-BC2A-712B-5B0DC949BF35}"/>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414781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9D5C-AF0D-EEC5-D431-9428EFF41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446770-4F8C-0DEA-6D8C-D539F842BE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767271-2BEC-4CF7-113E-6FB8CCE3081E}"/>
              </a:ext>
            </a:extLst>
          </p:cNvPr>
          <p:cNvSpPr>
            <a:spLocks noGrp="1"/>
          </p:cNvSpPr>
          <p:nvPr>
            <p:ph type="dt" sz="half" idx="10"/>
          </p:nvPr>
        </p:nvSpPr>
        <p:spPr/>
        <p:txBody>
          <a:bodyPr/>
          <a:lstStyle/>
          <a:p>
            <a:fld id="{5DF6F3A9-9B14-4149-85B3-564EF44B95EA}" type="datetime1">
              <a:rPr lang="en-US" smtClean="0"/>
              <a:t>7/23/2025</a:t>
            </a:fld>
            <a:endParaRPr lang="en-US"/>
          </a:p>
        </p:txBody>
      </p:sp>
      <p:sp>
        <p:nvSpPr>
          <p:cNvPr id="5" name="Footer Placeholder 4">
            <a:extLst>
              <a:ext uri="{FF2B5EF4-FFF2-40B4-BE49-F238E27FC236}">
                <a16:creationId xmlns:a16="http://schemas.microsoft.com/office/drawing/2014/main" id="{374690FA-653B-2DD9-5DA5-4DA5033B7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5E577-8981-3287-7A5A-3F091104273A}"/>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66152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5A29-C823-2E11-C0AD-04E2C24E7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B8CB5-C9BF-BB6E-19A8-2A34021D1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76D342-771B-7B39-E97D-1F0877C2F5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BFE7A5-E851-3C64-C17C-BBFD2DAE52F3}"/>
              </a:ext>
            </a:extLst>
          </p:cNvPr>
          <p:cNvSpPr>
            <a:spLocks noGrp="1"/>
          </p:cNvSpPr>
          <p:nvPr>
            <p:ph type="dt" sz="half" idx="10"/>
          </p:nvPr>
        </p:nvSpPr>
        <p:spPr/>
        <p:txBody>
          <a:bodyPr/>
          <a:lstStyle/>
          <a:p>
            <a:fld id="{FD8BC9C9-35CC-421C-BCF6-626A6782BC29}" type="datetime1">
              <a:rPr lang="en-US" smtClean="0"/>
              <a:t>7/23/2025</a:t>
            </a:fld>
            <a:endParaRPr lang="en-US"/>
          </a:p>
        </p:txBody>
      </p:sp>
      <p:sp>
        <p:nvSpPr>
          <p:cNvPr id="6" name="Footer Placeholder 5">
            <a:extLst>
              <a:ext uri="{FF2B5EF4-FFF2-40B4-BE49-F238E27FC236}">
                <a16:creationId xmlns:a16="http://schemas.microsoft.com/office/drawing/2014/main" id="{0C0B750D-4F3C-9490-4C95-C95C70C48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D63CD-5FF1-4BD7-2715-590CF72DF762}"/>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56709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D8A1-4610-CF5D-3B14-9B77E9EFF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820BE8-72FD-66F3-C023-45029F4D1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3F4B68-1F43-4FFF-F904-C402B559F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77F39-0379-691E-A89B-B1748F1FC6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575A6-480F-5F5A-25A7-07E680B4ED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EC03F-EA7C-5A38-988E-215626705819}"/>
              </a:ext>
            </a:extLst>
          </p:cNvPr>
          <p:cNvSpPr>
            <a:spLocks noGrp="1"/>
          </p:cNvSpPr>
          <p:nvPr>
            <p:ph type="dt" sz="half" idx="10"/>
          </p:nvPr>
        </p:nvSpPr>
        <p:spPr/>
        <p:txBody>
          <a:bodyPr/>
          <a:lstStyle/>
          <a:p>
            <a:fld id="{4F055849-F4A4-4E4E-9D83-015E4833E1D9}" type="datetime1">
              <a:rPr lang="en-US" smtClean="0"/>
              <a:t>7/23/2025</a:t>
            </a:fld>
            <a:endParaRPr lang="en-US"/>
          </a:p>
        </p:txBody>
      </p:sp>
      <p:sp>
        <p:nvSpPr>
          <p:cNvPr id="8" name="Footer Placeholder 7">
            <a:extLst>
              <a:ext uri="{FF2B5EF4-FFF2-40B4-BE49-F238E27FC236}">
                <a16:creationId xmlns:a16="http://schemas.microsoft.com/office/drawing/2014/main" id="{3682D31D-FDA4-7ECD-E526-C6B9DDF37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88CE5E-3917-1EAF-5F49-8CC3783C982D}"/>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197013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D679-6317-92F9-653F-844E76DD56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FB94CA-817A-C752-6406-6FE5CA744288}"/>
              </a:ext>
            </a:extLst>
          </p:cNvPr>
          <p:cNvSpPr>
            <a:spLocks noGrp="1"/>
          </p:cNvSpPr>
          <p:nvPr>
            <p:ph type="dt" sz="half" idx="10"/>
          </p:nvPr>
        </p:nvSpPr>
        <p:spPr/>
        <p:txBody>
          <a:bodyPr/>
          <a:lstStyle/>
          <a:p>
            <a:fld id="{FE415E69-37A4-42EF-9291-47BDDD2DCFDF}" type="datetime1">
              <a:rPr lang="en-US" smtClean="0"/>
              <a:t>7/23/2025</a:t>
            </a:fld>
            <a:endParaRPr lang="en-US"/>
          </a:p>
        </p:txBody>
      </p:sp>
      <p:sp>
        <p:nvSpPr>
          <p:cNvPr id="4" name="Footer Placeholder 3">
            <a:extLst>
              <a:ext uri="{FF2B5EF4-FFF2-40B4-BE49-F238E27FC236}">
                <a16:creationId xmlns:a16="http://schemas.microsoft.com/office/drawing/2014/main" id="{814A186A-357C-CF46-47EC-DFD67A941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4C1209-1A37-5806-5066-D5D81346DDC2}"/>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25821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6AA23-0C74-B47C-13A8-A8D58ECACBD9}"/>
              </a:ext>
            </a:extLst>
          </p:cNvPr>
          <p:cNvSpPr>
            <a:spLocks noGrp="1"/>
          </p:cNvSpPr>
          <p:nvPr>
            <p:ph type="dt" sz="half" idx="10"/>
          </p:nvPr>
        </p:nvSpPr>
        <p:spPr/>
        <p:txBody>
          <a:bodyPr/>
          <a:lstStyle/>
          <a:p>
            <a:fld id="{A09CCAAC-16C0-487F-A728-154EC2718520}" type="datetime1">
              <a:rPr lang="en-US" smtClean="0"/>
              <a:t>7/23/2025</a:t>
            </a:fld>
            <a:endParaRPr lang="en-US"/>
          </a:p>
        </p:txBody>
      </p:sp>
      <p:sp>
        <p:nvSpPr>
          <p:cNvPr id="3" name="Footer Placeholder 2">
            <a:extLst>
              <a:ext uri="{FF2B5EF4-FFF2-40B4-BE49-F238E27FC236}">
                <a16:creationId xmlns:a16="http://schemas.microsoft.com/office/drawing/2014/main" id="{0275BBE6-3B63-E2F2-48C0-992224829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7D6AE-F9A7-589A-51DE-17674B80E068}"/>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334298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3373-0425-972B-43A6-DE4D15B96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425571-B043-0AB4-6620-CBE3C27F8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4A31F-BFD1-838F-C15B-56022C2CC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5FE48E-F310-8F35-1862-6D3FF63B4F72}"/>
              </a:ext>
            </a:extLst>
          </p:cNvPr>
          <p:cNvSpPr>
            <a:spLocks noGrp="1"/>
          </p:cNvSpPr>
          <p:nvPr>
            <p:ph type="dt" sz="half" idx="10"/>
          </p:nvPr>
        </p:nvSpPr>
        <p:spPr/>
        <p:txBody>
          <a:bodyPr/>
          <a:lstStyle/>
          <a:p>
            <a:fld id="{470A19D3-23FC-4764-86D3-F87326EC23C8}" type="datetime1">
              <a:rPr lang="en-US" smtClean="0"/>
              <a:t>7/23/2025</a:t>
            </a:fld>
            <a:endParaRPr lang="en-US"/>
          </a:p>
        </p:txBody>
      </p:sp>
      <p:sp>
        <p:nvSpPr>
          <p:cNvPr id="6" name="Footer Placeholder 5">
            <a:extLst>
              <a:ext uri="{FF2B5EF4-FFF2-40B4-BE49-F238E27FC236}">
                <a16:creationId xmlns:a16="http://schemas.microsoft.com/office/drawing/2014/main" id="{4A72F12E-FDAC-E40F-83E7-4EAD7153C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26B8E-B687-5E66-2CFF-39766FDD7E0B}"/>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3382638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2ACE-C9B5-24E6-F872-BC1191B61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F83B7-8889-D35E-6F7D-EF6B0AD6D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8E5ACA-F45E-9A6E-AAF5-7E16D41FC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18827-494A-C376-CAC0-57F35DAD7FDE}"/>
              </a:ext>
            </a:extLst>
          </p:cNvPr>
          <p:cNvSpPr>
            <a:spLocks noGrp="1"/>
          </p:cNvSpPr>
          <p:nvPr>
            <p:ph type="dt" sz="half" idx="10"/>
          </p:nvPr>
        </p:nvSpPr>
        <p:spPr/>
        <p:txBody>
          <a:bodyPr/>
          <a:lstStyle/>
          <a:p>
            <a:fld id="{C9EA078D-3AC6-4C9F-AC16-27D433C91F56}" type="datetime1">
              <a:rPr lang="en-US" smtClean="0"/>
              <a:t>7/23/2025</a:t>
            </a:fld>
            <a:endParaRPr lang="en-US"/>
          </a:p>
        </p:txBody>
      </p:sp>
      <p:sp>
        <p:nvSpPr>
          <p:cNvPr id="6" name="Footer Placeholder 5">
            <a:extLst>
              <a:ext uri="{FF2B5EF4-FFF2-40B4-BE49-F238E27FC236}">
                <a16:creationId xmlns:a16="http://schemas.microsoft.com/office/drawing/2014/main" id="{A9D0CD2B-451E-C9B8-B436-EF9113677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C1DBE-835B-0A83-2209-C395E2C5EC5A}"/>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198496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3A731E-FC6A-7C16-354F-E74D762F8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76DD3-4C2B-4DC8-B684-4A5551D95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18582-F983-164F-808C-283CD18C3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17936B-0DE2-492D-A37E-ACDB7D0A0450}" type="datetime1">
              <a:rPr lang="en-US" smtClean="0"/>
              <a:t>7/23/2025</a:t>
            </a:fld>
            <a:endParaRPr lang="en-US"/>
          </a:p>
        </p:txBody>
      </p:sp>
      <p:sp>
        <p:nvSpPr>
          <p:cNvPr id="5" name="Footer Placeholder 4">
            <a:extLst>
              <a:ext uri="{FF2B5EF4-FFF2-40B4-BE49-F238E27FC236}">
                <a16:creationId xmlns:a16="http://schemas.microsoft.com/office/drawing/2014/main" id="{18D9A9A6-F050-A931-F2D8-F42F4C89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71919D-72B8-92F7-E341-B88614DE9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60355F-FC8D-493B-9770-D9C649C993BB}" type="slidenum">
              <a:rPr lang="en-US" smtClean="0"/>
              <a:t>‹#›</a:t>
            </a:fld>
            <a:endParaRPr lang="en-US"/>
          </a:p>
        </p:txBody>
      </p:sp>
    </p:spTree>
    <p:extLst>
      <p:ext uri="{BB962C8B-B14F-4D97-AF65-F5344CB8AC3E}">
        <p14:creationId xmlns:p14="http://schemas.microsoft.com/office/powerpoint/2010/main" val="242308891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audio" Target="../media/media11.m4a"/><Relationship Id="rId16" Type="http://schemas.openxmlformats.org/officeDocument/2006/relationships/image" Target="../media/image27.png"/><Relationship Id="rId1" Type="http://schemas.microsoft.com/office/2007/relationships/media" Target="../media/media11.m4a"/><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pn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notesSlide" Target="../notesSlides/notesSlide11.xml"/><Relationship Id="rId9" Type="http://schemas.openxmlformats.org/officeDocument/2006/relationships/image" Target="../media/image20.sv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jpe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jpe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9.sv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www.geeksvgs.com/id/38785"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e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98BC-F9D2-C982-CD26-5BF2E4FF1ED6}"/>
              </a:ext>
            </a:extLst>
          </p:cNvPr>
          <p:cNvSpPr>
            <a:spLocks noGrp="1"/>
          </p:cNvSpPr>
          <p:nvPr>
            <p:ph type="ctrTitle"/>
          </p:nvPr>
        </p:nvSpPr>
        <p:spPr>
          <a:xfrm>
            <a:off x="2590799" y="1959819"/>
            <a:ext cx="7010400" cy="968631"/>
          </a:xfrm>
        </p:spPr>
        <p:txBody>
          <a:bodyPr>
            <a:normAutofit fontScale="90000"/>
          </a:bodyPr>
          <a:lstStyle/>
          <a:p>
            <a:r>
              <a:rPr lang="en-US">
                <a:solidFill>
                  <a:srgbClr val="2C7F8C"/>
                </a:solidFill>
                <a:latin typeface="Poppins SemiBold" panose="00000700000000000000" pitchFamily="2" charset="0"/>
                <a:cs typeface="Poppins SemiBold" panose="00000700000000000000" pitchFamily="2" charset="0"/>
              </a:rPr>
              <a:t>Body Image in the Classroom</a:t>
            </a:r>
          </a:p>
        </p:txBody>
      </p:sp>
      <p:sp>
        <p:nvSpPr>
          <p:cNvPr id="3" name="Subtitle 2">
            <a:extLst>
              <a:ext uri="{FF2B5EF4-FFF2-40B4-BE49-F238E27FC236}">
                <a16:creationId xmlns:a16="http://schemas.microsoft.com/office/drawing/2014/main" id="{F41EF82E-8CC2-3364-D820-591866F236FD}"/>
              </a:ext>
            </a:extLst>
          </p:cNvPr>
          <p:cNvSpPr>
            <a:spLocks noGrp="1"/>
          </p:cNvSpPr>
          <p:nvPr>
            <p:ph type="subTitle" idx="1"/>
          </p:nvPr>
        </p:nvSpPr>
        <p:spPr>
          <a:xfrm>
            <a:off x="1858297" y="3538806"/>
            <a:ext cx="8475404" cy="311201"/>
          </a:xfrm>
        </p:spPr>
        <p:txBody>
          <a:bodyPr>
            <a:noAutofit/>
          </a:bodyPr>
          <a:lstStyle/>
          <a:p>
            <a:r>
              <a:rPr lang="en-US" sz="1600">
                <a:solidFill>
                  <a:srgbClr val="000000"/>
                </a:solidFill>
                <a:latin typeface="Arial" panose="020B0604020202020204" pitchFamily="34" charset="0"/>
                <a:cs typeface="Arial" panose="020B0604020202020204" pitchFamily="34" charset="0"/>
              </a:rPr>
              <a:t>Presented by Registered Dietitians from </a:t>
            </a:r>
            <a:endParaRPr lang="en-US" sz="160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D3E5FEA-7C1F-4BF3-1133-A4D7E2B14C9E}"/>
              </a:ext>
              <a:ext uri="{C183D7F6-B498-43B3-948B-1728B52AA6E4}">
                <adec:decorative xmlns:adec="http://schemas.microsoft.com/office/drawing/2017/decorative" val="1"/>
              </a:ext>
            </a:extLst>
          </p:cNvPr>
          <p:cNvCxnSpPr>
            <a:cxnSpLocks/>
          </p:cNvCxnSpPr>
          <p:nvPr/>
        </p:nvCxnSpPr>
        <p:spPr>
          <a:xfrm>
            <a:off x="304797" y="339211"/>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E7B5DAC-D74E-96E8-AE40-8DDE625740C5}"/>
              </a:ext>
              <a:ext uri="{C183D7F6-B498-43B3-948B-1728B52AA6E4}">
                <adec:decorative xmlns:adec="http://schemas.microsoft.com/office/drawing/2017/decorative" val="1"/>
              </a:ext>
            </a:extLst>
          </p:cNvPr>
          <p:cNvCxnSpPr>
            <a:cxnSpLocks/>
          </p:cNvCxnSpPr>
          <p:nvPr/>
        </p:nvCxnSpPr>
        <p:spPr>
          <a:xfrm>
            <a:off x="393292" y="402970"/>
            <a:ext cx="2637294" cy="1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A255344-F3BB-105D-D1B5-21EF868CD2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3290" y="6499123"/>
            <a:ext cx="114054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E887812-2BD7-6B85-A312-C5C37A8490F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038168" y="402970"/>
            <a:ext cx="8760542" cy="0"/>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88BB91F9-FDB2-EFF0-1D0D-CC3DC87E7D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93290" y="4721087"/>
            <a:ext cx="11405419" cy="1525954"/>
          </a:xfrm>
          <a:prstGeom prst="rect">
            <a:avLst/>
          </a:prstGeom>
        </p:spPr>
      </p:pic>
      <p:cxnSp>
        <p:nvCxnSpPr>
          <p:cNvPr id="10" name="Straight Connector 9">
            <a:extLst>
              <a:ext uri="{FF2B5EF4-FFF2-40B4-BE49-F238E27FC236}">
                <a16:creationId xmlns:a16="http://schemas.microsoft.com/office/drawing/2014/main" id="{C4340887-1F3F-244B-8A72-1F53DE9AE42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3290" y="403123"/>
            <a:ext cx="0" cy="609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054CF7-572F-83C4-65AB-07D647B4AB4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11798710" y="403123"/>
            <a:ext cx="0" cy="609600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Chatham Kent Public Health logo">
            <a:extLst>
              <a:ext uri="{FF2B5EF4-FFF2-40B4-BE49-F238E27FC236}">
                <a16:creationId xmlns:a16="http://schemas.microsoft.com/office/drawing/2014/main" id="{7491EA0C-0871-A7F1-3561-FC42E052A79B}"/>
              </a:ext>
            </a:extLst>
          </p:cNvPr>
          <p:cNvPicPr>
            <a:picLocks noChangeAspect="1"/>
          </p:cNvPicPr>
          <p:nvPr/>
        </p:nvPicPr>
        <p:blipFill>
          <a:blip r:embed="rId6"/>
          <a:stretch>
            <a:fillRect/>
          </a:stretch>
        </p:blipFill>
        <p:spPr>
          <a:xfrm>
            <a:off x="2595716" y="4013660"/>
            <a:ext cx="3596647" cy="987554"/>
          </a:xfrm>
          <a:prstGeom prst="rect">
            <a:avLst/>
          </a:prstGeom>
        </p:spPr>
      </p:pic>
      <p:pic>
        <p:nvPicPr>
          <p:cNvPr id="6" name="Picture 5" descr="Lambton Public Health logo">
            <a:extLst>
              <a:ext uri="{FF2B5EF4-FFF2-40B4-BE49-F238E27FC236}">
                <a16:creationId xmlns:a16="http://schemas.microsoft.com/office/drawing/2014/main" id="{F44E64B0-30FB-E7C5-0801-C6408DFFBFE9}"/>
              </a:ext>
            </a:extLst>
          </p:cNvPr>
          <p:cNvPicPr>
            <a:picLocks noChangeAspect="1"/>
          </p:cNvPicPr>
          <p:nvPr/>
        </p:nvPicPr>
        <p:blipFill>
          <a:blip r:embed="rId7"/>
          <a:srcRect/>
          <a:stretch/>
        </p:blipFill>
        <p:spPr>
          <a:xfrm>
            <a:off x="6723779" y="4100528"/>
            <a:ext cx="3383287" cy="813818"/>
          </a:xfrm>
          <a:prstGeom prst="rect">
            <a:avLst/>
          </a:prstGeom>
        </p:spPr>
      </p:pic>
      <p:pic>
        <p:nvPicPr>
          <p:cNvPr id="26" name="Audio 25">
            <a:hlinkClick r:id="" action="ppaction://media"/>
            <a:extLst>
              <a:ext uri="{FF2B5EF4-FFF2-40B4-BE49-F238E27FC236}">
                <a16:creationId xmlns:a16="http://schemas.microsoft.com/office/drawing/2014/main" id="{88884868-9B23-4EA7-4332-A0F4CB9F30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4997603"/>
      </p:ext>
    </p:extLst>
  </p:cSld>
  <p:clrMapOvr>
    <a:masterClrMapping/>
  </p:clrMapOvr>
  <mc:AlternateContent xmlns:mc="http://schemas.openxmlformats.org/markup-compatibility/2006" xmlns:p14="http://schemas.microsoft.com/office/powerpoint/2010/main">
    <mc:Choice Requires="p14">
      <p:transition spd="slow" p14:dur="2000" advTm="11486"/>
    </mc:Choice>
    <mc:Fallback xmlns="">
      <p:transition spd="slow" advTm="1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15023-FA8D-D7FB-B808-F0C5616F5BD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356261-9F78-2F3E-202C-2F8B5A9E9A9C}"/>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10</a:t>
            </a:fld>
            <a:endParaRPr lang="en-US"/>
          </a:p>
        </p:txBody>
      </p:sp>
      <p:pic>
        <p:nvPicPr>
          <p:cNvPr id="4" name="Picture 3">
            <a:extLst>
              <a:ext uri="{FF2B5EF4-FFF2-40B4-BE49-F238E27FC236}">
                <a16:creationId xmlns:a16="http://schemas.microsoft.com/office/drawing/2014/main" id="{B7422E29-6573-3990-FB99-8703ED12895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1">
            <a:extLst>
              <a:ext uri="{FF2B5EF4-FFF2-40B4-BE49-F238E27FC236}">
                <a16:creationId xmlns:a16="http://schemas.microsoft.com/office/drawing/2014/main" id="{B7CC8292-FA5A-EC77-B9A7-98C2796BB0BF}"/>
              </a:ext>
            </a:extLst>
          </p:cNvPr>
          <p:cNvSpPr txBox="1">
            <a:spLocks noGrp="1"/>
          </p:cNvSpPr>
          <p:nvPr>
            <p:ph type="title" idx="4294967295"/>
          </p:nvPr>
        </p:nvSpPr>
        <p:spPr>
          <a:xfrm>
            <a:off x="783318" y="1454954"/>
            <a:ext cx="5486400" cy="16328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Why schools?</a:t>
            </a:r>
          </a:p>
        </p:txBody>
      </p:sp>
      <p:sp>
        <p:nvSpPr>
          <p:cNvPr id="7" name="TextBox 6">
            <a:extLst>
              <a:ext uri="{FF2B5EF4-FFF2-40B4-BE49-F238E27FC236}">
                <a16:creationId xmlns:a16="http://schemas.microsoft.com/office/drawing/2014/main" id="{6ADB1F7C-99B5-4F9B-F90B-092DF6756DAA}"/>
              </a:ext>
            </a:extLst>
          </p:cNvPr>
          <p:cNvSpPr txBox="1"/>
          <p:nvPr/>
        </p:nvSpPr>
        <p:spPr>
          <a:xfrm>
            <a:off x="728435" y="2416895"/>
            <a:ext cx="5596165" cy="4154984"/>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The school environment plays a crucial role in fostering safe spaces for students, free of diet culture, body shaming and interventions based on body size.</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By refraining from linking health to weight and avoiding weight-based messaging, classrooms can cultivate inclusivity, accepting all body shapes and sizes.</a:t>
            </a:r>
          </a:p>
        </p:txBody>
      </p:sp>
      <p:pic>
        <p:nvPicPr>
          <p:cNvPr id="8" name="Picture Placeholder 9" descr="Smiling teacher in classroom">
            <a:extLst>
              <a:ext uri="{FF2B5EF4-FFF2-40B4-BE49-F238E27FC236}">
                <a16:creationId xmlns:a16="http://schemas.microsoft.com/office/drawing/2014/main" id="{BFC6594B-6646-08AB-BF19-CBE6CE7BD4E6}"/>
              </a:ext>
            </a:extLst>
          </p:cNvPr>
          <p:cNvPicPr>
            <a:picLocks noChangeAspect="1"/>
          </p:cNvPicPr>
          <p:nvPr/>
        </p:nvPicPr>
        <p:blipFill>
          <a:blip r:embed="rId6"/>
          <a:srcRect l="16819" r="16819"/>
          <a:stretch>
            <a:fillRect/>
          </a:stretch>
        </p:blipFill>
        <p:spPr>
          <a:xfrm>
            <a:off x="7095236" y="1454954"/>
            <a:ext cx="4500562" cy="4521200"/>
          </a:xfrm>
          <a:prstGeom prst="rect">
            <a:avLst/>
          </a:prstGeom>
        </p:spPr>
      </p:pic>
      <p:pic>
        <p:nvPicPr>
          <p:cNvPr id="36" name="Audio 35">
            <a:hlinkClick r:id="" action="ppaction://media"/>
            <a:extLst>
              <a:ext uri="{FF2B5EF4-FFF2-40B4-BE49-F238E27FC236}">
                <a16:creationId xmlns:a16="http://schemas.microsoft.com/office/drawing/2014/main" id="{5B85C298-6DAD-6387-ADB3-52468EA66A4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6701806"/>
      </p:ext>
    </p:extLst>
  </p:cSld>
  <p:clrMapOvr>
    <a:masterClrMapping/>
  </p:clrMapOvr>
  <mc:AlternateContent xmlns:mc="http://schemas.openxmlformats.org/markup-compatibility/2006" xmlns:p14="http://schemas.microsoft.com/office/powerpoint/2010/main">
    <mc:Choice Requires="p14">
      <p:transition spd="slow" p14:dur="2000" advTm="129728"/>
    </mc:Choice>
    <mc:Fallback xmlns="">
      <p:transition spd="slow" advTm="12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64F9-5EB0-6D43-9803-F248F558C75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A8E0C0-4D8C-1AF3-B07E-7AA2360C3D0E}"/>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11</a:t>
            </a:fld>
            <a:endParaRPr lang="en-US"/>
          </a:p>
        </p:txBody>
      </p:sp>
      <p:pic>
        <p:nvPicPr>
          <p:cNvPr id="4" name="Picture 3">
            <a:extLst>
              <a:ext uri="{FF2B5EF4-FFF2-40B4-BE49-F238E27FC236}">
                <a16:creationId xmlns:a16="http://schemas.microsoft.com/office/drawing/2014/main" id="{844523D7-B72C-4758-8637-13393490071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1">
            <a:extLst>
              <a:ext uri="{FF2B5EF4-FFF2-40B4-BE49-F238E27FC236}">
                <a16:creationId xmlns:a16="http://schemas.microsoft.com/office/drawing/2014/main" id="{32D57253-AE34-BEE1-2F1F-38660751CB6C}"/>
              </a:ext>
            </a:extLst>
          </p:cNvPr>
          <p:cNvSpPr txBox="1">
            <a:spLocks noGrp="1"/>
          </p:cNvSpPr>
          <p:nvPr>
            <p:ph type="title" idx="4294967295"/>
          </p:nvPr>
        </p:nvSpPr>
        <p:spPr>
          <a:xfrm>
            <a:off x="1205945" y="1210004"/>
            <a:ext cx="9780105" cy="1179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atin typeface="Poppins SemiBold"/>
                <a:cs typeface="Poppins SemiBold"/>
              </a:rPr>
              <a:t>Promote</a:t>
            </a:r>
            <a:r>
              <a:rPr kumimoji="0" lang="en-US" sz="4400" b="0" i="0" u="none" strike="noStrike" kern="1200" cap="none" spc="0" normalizeH="0" baseline="0" noProof="0">
                <a:ln>
                  <a:noFill/>
                </a:ln>
                <a:effectLst/>
                <a:uLnTx/>
                <a:uFillTx/>
                <a:latin typeface="Poppins SemiBold"/>
                <a:cs typeface="Poppins SemiBold"/>
              </a:rPr>
              <a:t> Positive Body Image</a:t>
            </a:r>
            <a:r>
              <a:rPr lang="en-US">
                <a:latin typeface="Poppins SemiBold"/>
                <a:cs typeface="Poppins SemiBold"/>
              </a:rPr>
              <a:t> by:</a:t>
            </a:r>
            <a:endParaRPr kumimoji="0" lang="en-US" sz="4400" b="0" i="0" u="none" strike="noStrike" kern="1200" cap="none" spc="0" normalizeH="0" baseline="0" noProof="0">
              <a:ln>
                <a:noFill/>
              </a:ln>
              <a:effectLst/>
              <a:uLnTx/>
              <a:uFillTx/>
              <a:latin typeface="Poppins SemiBold"/>
              <a:cs typeface="Poppins SemiBold"/>
            </a:endParaRPr>
          </a:p>
        </p:txBody>
      </p:sp>
      <p:graphicFrame>
        <p:nvGraphicFramePr>
          <p:cNvPr id="5" name="Table 4">
            <a:extLst>
              <a:ext uri="{FF2B5EF4-FFF2-40B4-BE49-F238E27FC236}">
                <a16:creationId xmlns:a16="http://schemas.microsoft.com/office/drawing/2014/main" id="{4E4B90D5-8858-53A3-826D-652D5D9CDB8D}"/>
              </a:ext>
            </a:extLst>
          </p:cNvPr>
          <p:cNvGraphicFramePr>
            <a:graphicFrameLocks noGrp="1"/>
          </p:cNvGraphicFramePr>
          <p:nvPr>
            <p:extLst>
              <p:ext uri="{D42A27DB-BD31-4B8C-83A1-F6EECF244321}">
                <p14:modId xmlns:p14="http://schemas.microsoft.com/office/powerpoint/2010/main" val="3978270261"/>
              </p:ext>
            </p:extLst>
          </p:nvPr>
        </p:nvGraphicFramePr>
        <p:xfrm>
          <a:off x="848136" y="2088083"/>
          <a:ext cx="10495722" cy="3785057"/>
        </p:xfrm>
        <a:graphic>
          <a:graphicData uri="http://schemas.openxmlformats.org/drawingml/2006/table">
            <a:tbl>
              <a:tblPr firstRow="1" bandRow="1">
                <a:tableStyleId>{3B4B98B0-60AC-42C2-AFA5-B58CD77FA1E5}</a:tableStyleId>
              </a:tblPr>
              <a:tblGrid>
                <a:gridCol w="1749287">
                  <a:extLst>
                    <a:ext uri="{9D8B030D-6E8A-4147-A177-3AD203B41FA5}">
                      <a16:colId xmlns:a16="http://schemas.microsoft.com/office/drawing/2014/main" val="3451336366"/>
                    </a:ext>
                  </a:extLst>
                </a:gridCol>
                <a:gridCol w="1749287">
                  <a:extLst>
                    <a:ext uri="{9D8B030D-6E8A-4147-A177-3AD203B41FA5}">
                      <a16:colId xmlns:a16="http://schemas.microsoft.com/office/drawing/2014/main" val="370462162"/>
                    </a:ext>
                  </a:extLst>
                </a:gridCol>
                <a:gridCol w="1749287">
                  <a:extLst>
                    <a:ext uri="{9D8B030D-6E8A-4147-A177-3AD203B41FA5}">
                      <a16:colId xmlns:a16="http://schemas.microsoft.com/office/drawing/2014/main" val="2584109741"/>
                    </a:ext>
                  </a:extLst>
                </a:gridCol>
                <a:gridCol w="1749287">
                  <a:extLst>
                    <a:ext uri="{9D8B030D-6E8A-4147-A177-3AD203B41FA5}">
                      <a16:colId xmlns:a16="http://schemas.microsoft.com/office/drawing/2014/main" val="2179176736"/>
                    </a:ext>
                  </a:extLst>
                </a:gridCol>
                <a:gridCol w="1749287">
                  <a:extLst>
                    <a:ext uri="{9D8B030D-6E8A-4147-A177-3AD203B41FA5}">
                      <a16:colId xmlns:a16="http://schemas.microsoft.com/office/drawing/2014/main" val="3262209847"/>
                    </a:ext>
                  </a:extLst>
                </a:gridCol>
                <a:gridCol w="1749287">
                  <a:extLst>
                    <a:ext uri="{9D8B030D-6E8A-4147-A177-3AD203B41FA5}">
                      <a16:colId xmlns:a16="http://schemas.microsoft.com/office/drawing/2014/main" val="4156760974"/>
                    </a:ext>
                  </a:extLst>
                </a:gridCol>
              </a:tblGrid>
              <a:tr h="1188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414197"/>
                  </a:ext>
                </a:extLst>
              </a:tr>
              <a:tr h="2596337">
                <a:tc>
                  <a:txBody>
                    <a:bodyPr/>
                    <a:lstStyle/>
                    <a:p>
                      <a:r>
                        <a:rPr lang="en-US">
                          <a:latin typeface="Arial"/>
                          <a:cs typeface="Arial"/>
                        </a:rPr>
                        <a:t>Helping students to understand that their bodies will change, especially throughout puberty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Arial"/>
                          <a:cs typeface="Arial"/>
                        </a:rPr>
                        <a:t>Promoting activities that help students feel good about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Arial"/>
                          <a:cs typeface="Arial"/>
                        </a:rPr>
                        <a:t>Helping students question the motives of advertisers who use unrealistic images to sell a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Arial"/>
                          <a:cs typeface="Arial"/>
                        </a:rPr>
                        <a:t>Not commenting on appearance, instead praise students on their character, abilities and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Arial"/>
                          <a:cs typeface="Arial"/>
                        </a:rPr>
                        <a:t>Being a role model by accepting your body and maintaining a positive attitude towards food and exercise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Arial"/>
                          <a:cs typeface="Arial"/>
                        </a:rPr>
                        <a:t>Liking yourself – focus on what makes you unique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6012506"/>
                  </a:ext>
                </a:extLst>
              </a:tr>
            </a:tbl>
          </a:graphicData>
        </a:graphic>
      </p:graphicFrame>
      <p:pic>
        <p:nvPicPr>
          <p:cNvPr id="11" name="Graphic 10" descr="Badge Question Mark with solid fill">
            <a:extLst>
              <a:ext uri="{FF2B5EF4-FFF2-40B4-BE49-F238E27FC236}">
                <a16:creationId xmlns:a16="http://schemas.microsoft.com/office/drawing/2014/main" id="{F52CFC7D-5B4B-69A7-755B-DDFE074705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8014" y="2230951"/>
            <a:ext cx="914400" cy="914400"/>
          </a:xfrm>
          <a:prstGeom prst="rect">
            <a:avLst/>
          </a:prstGeom>
        </p:spPr>
      </p:pic>
      <p:pic>
        <p:nvPicPr>
          <p:cNvPr id="13" name="Graphic 12" descr="Lightbulb and gear with solid fill">
            <a:extLst>
              <a:ext uri="{FF2B5EF4-FFF2-40B4-BE49-F238E27FC236}">
                <a16:creationId xmlns:a16="http://schemas.microsoft.com/office/drawing/2014/main" id="{DFFD55F8-DF1E-ADC6-8FD3-6E99AE8459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79226" y="2270844"/>
            <a:ext cx="914400" cy="914400"/>
          </a:xfrm>
          <a:prstGeom prst="rect">
            <a:avLst/>
          </a:prstGeom>
        </p:spPr>
      </p:pic>
      <p:pic>
        <p:nvPicPr>
          <p:cNvPr id="15" name="Graphic 14" descr="Circles with arrows with solid fill">
            <a:extLst>
              <a:ext uri="{FF2B5EF4-FFF2-40B4-BE49-F238E27FC236}">
                <a16:creationId xmlns:a16="http://schemas.microsoft.com/office/drawing/2014/main" id="{667FF956-541B-F356-70EE-AB58F6916F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98374" y="2223081"/>
            <a:ext cx="914400" cy="914400"/>
          </a:xfrm>
          <a:prstGeom prst="rect">
            <a:avLst/>
          </a:prstGeom>
        </p:spPr>
      </p:pic>
      <p:pic>
        <p:nvPicPr>
          <p:cNvPr id="17" name="Graphic 16" descr="Comment Like with solid fill">
            <a:extLst>
              <a:ext uri="{FF2B5EF4-FFF2-40B4-BE49-F238E27FC236}">
                <a16:creationId xmlns:a16="http://schemas.microsoft.com/office/drawing/2014/main" id="{B96BB8D5-BFED-668F-6B7C-E276CA87AA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23440" y="2254545"/>
            <a:ext cx="914400" cy="914400"/>
          </a:xfrm>
          <a:prstGeom prst="rect">
            <a:avLst/>
          </a:prstGeom>
        </p:spPr>
      </p:pic>
      <p:pic>
        <p:nvPicPr>
          <p:cNvPr id="19" name="Graphic 18" descr="Children with solid fill">
            <a:extLst>
              <a:ext uri="{FF2B5EF4-FFF2-40B4-BE49-F238E27FC236}">
                <a16:creationId xmlns:a16="http://schemas.microsoft.com/office/drawing/2014/main" id="{391B48D6-1722-B15C-55C7-75EE70CB9F0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35012" y="2254545"/>
            <a:ext cx="914400" cy="914400"/>
          </a:xfrm>
          <a:prstGeom prst="rect">
            <a:avLst/>
          </a:prstGeom>
        </p:spPr>
      </p:pic>
      <p:pic>
        <p:nvPicPr>
          <p:cNvPr id="21" name="Graphic 20" descr="Rollercoaster Down with solid fill">
            <a:extLst>
              <a:ext uri="{FF2B5EF4-FFF2-40B4-BE49-F238E27FC236}">
                <a16:creationId xmlns:a16="http://schemas.microsoft.com/office/drawing/2014/main" id="{1DCCB63B-71CB-52E7-FE4A-73CE8A13A6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27900" y="2186235"/>
            <a:ext cx="914400" cy="914400"/>
          </a:xfrm>
          <a:prstGeom prst="rect">
            <a:avLst/>
          </a:prstGeom>
        </p:spPr>
      </p:pic>
      <p:pic>
        <p:nvPicPr>
          <p:cNvPr id="7" name="Audio 6">
            <a:hlinkClick r:id="" action="ppaction://media"/>
            <a:extLst>
              <a:ext uri="{FF2B5EF4-FFF2-40B4-BE49-F238E27FC236}">
                <a16:creationId xmlns:a16="http://schemas.microsoft.com/office/drawing/2014/main" id="{E054BFED-F781-86CD-595E-039BCDA03D85}"/>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4276476"/>
      </p:ext>
    </p:extLst>
  </p:cSld>
  <p:clrMapOvr>
    <a:masterClrMapping/>
  </p:clrMapOvr>
  <mc:AlternateContent xmlns:mc="http://schemas.openxmlformats.org/markup-compatibility/2006" xmlns:p14="http://schemas.microsoft.com/office/powerpoint/2010/main">
    <mc:Choice Requires="p14">
      <p:transition spd="slow" p14:dur="2000" advTm="75143"/>
    </mc:Choice>
    <mc:Fallback xmlns="">
      <p:transition spd="slow" advTm="7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BE6BC-B9E3-3106-45C8-82ED94EC54C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75223B-98F4-369D-AA4A-8019BDC92FB6}"/>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12</a:t>
            </a:fld>
            <a:endParaRPr lang="en-US"/>
          </a:p>
        </p:txBody>
      </p:sp>
      <p:pic>
        <p:nvPicPr>
          <p:cNvPr id="4" name="Picture 3">
            <a:extLst>
              <a:ext uri="{FF2B5EF4-FFF2-40B4-BE49-F238E27FC236}">
                <a16:creationId xmlns:a16="http://schemas.microsoft.com/office/drawing/2014/main" id="{D20B4A93-50AB-5B94-0D7F-CD2B22DE2E9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A01894F0-F6FC-6D75-8B9F-BFBE0250C1A3}"/>
              </a:ext>
            </a:extLst>
          </p:cNvPr>
          <p:cNvSpPr txBox="1">
            <a:spLocks noGrp="1"/>
          </p:cNvSpPr>
          <p:nvPr>
            <p:ph type="title" idx="4294967295"/>
          </p:nvPr>
        </p:nvSpPr>
        <p:spPr>
          <a:xfrm>
            <a:off x="1167492" y="1134373"/>
            <a:ext cx="10308891" cy="14272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Quick Tips to Support Health &amp; Educational Outcomes</a:t>
            </a:r>
          </a:p>
        </p:txBody>
      </p:sp>
      <p:graphicFrame>
        <p:nvGraphicFramePr>
          <p:cNvPr id="7" name="Table 6">
            <a:extLst>
              <a:ext uri="{FF2B5EF4-FFF2-40B4-BE49-F238E27FC236}">
                <a16:creationId xmlns:a16="http://schemas.microsoft.com/office/drawing/2014/main" id="{D75E7874-B26E-5076-AE73-DD9E67BD0A41}"/>
              </a:ext>
            </a:extLst>
          </p:cNvPr>
          <p:cNvGraphicFramePr>
            <a:graphicFrameLocks noGrp="1"/>
          </p:cNvGraphicFramePr>
          <p:nvPr>
            <p:extLst>
              <p:ext uri="{D42A27DB-BD31-4B8C-83A1-F6EECF244321}">
                <p14:modId xmlns:p14="http://schemas.microsoft.com/office/powerpoint/2010/main" val="2062144971"/>
              </p:ext>
            </p:extLst>
          </p:nvPr>
        </p:nvGraphicFramePr>
        <p:xfrm>
          <a:off x="503584" y="2417446"/>
          <a:ext cx="11258926" cy="3938904"/>
        </p:xfrm>
        <a:graphic>
          <a:graphicData uri="http://schemas.openxmlformats.org/drawingml/2006/table">
            <a:tbl>
              <a:tblPr firstRow="1" bandRow="1">
                <a:tableStyleId>{5C22544A-7EE6-4342-B048-85BDC9FD1C3A}</a:tableStyleId>
              </a:tblPr>
              <a:tblGrid>
                <a:gridCol w="11258926">
                  <a:extLst>
                    <a:ext uri="{9D8B030D-6E8A-4147-A177-3AD203B41FA5}">
                      <a16:colId xmlns:a16="http://schemas.microsoft.com/office/drawing/2014/main" val="490461712"/>
                    </a:ext>
                  </a:extLst>
                </a:gridCol>
              </a:tblGrid>
              <a:tr h="656484">
                <a:tc>
                  <a:txBody>
                    <a:bodyPr/>
                    <a:lstStyle/>
                    <a:p>
                      <a:pPr algn="ctr"/>
                      <a:r>
                        <a:rPr lang="en-US" sz="2400">
                          <a:latin typeface="Poppins SemiBold" panose="00000700000000000000" pitchFamily="2" charset="0"/>
                          <a:cs typeface="Poppins SemiBold" panose="00000700000000000000" pitchFamily="2" charset="0"/>
                        </a:rPr>
                        <a:t>Social &amp; Physical Environments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1115637"/>
                  </a:ext>
                </a:extLst>
              </a:tr>
              <a:tr h="656484">
                <a:tc>
                  <a:txBody>
                    <a:bodyPr/>
                    <a:lstStyle/>
                    <a:p>
                      <a:r>
                        <a:rPr lang="en-US">
                          <a:latin typeface="Arial"/>
                          <a:cs typeface="Arial"/>
                        </a:rPr>
                        <a:t>Use body diverse images in the classroom (resources, handouts, posters)</a:t>
                      </a:r>
                      <a:endParaRPr lang="en-US">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798124"/>
                  </a:ext>
                </a:extLst>
              </a:tr>
              <a:tr h="656484">
                <a:tc>
                  <a:txBody>
                    <a:bodyPr/>
                    <a:lstStyle/>
                    <a:p>
                      <a:r>
                        <a:rPr lang="en-US">
                          <a:latin typeface="Arial"/>
                          <a:cs typeface="Arial"/>
                        </a:rPr>
                        <a:t>Avoid comments about dieting, weight or body shape for yourself and others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9264850"/>
                  </a:ext>
                </a:extLst>
              </a:tr>
              <a:tr h="656484">
                <a:tc>
                  <a:txBody>
                    <a:bodyPr/>
                    <a:lstStyle/>
                    <a:p>
                      <a:r>
                        <a:rPr lang="en-US">
                          <a:latin typeface="Arial"/>
                          <a:cs typeface="Arial"/>
                        </a:rPr>
                        <a:t>Create a weight inclusive school environment where students, regardless of size, are supported to thrive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188044"/>
                  </a:ext>
                </a:extLst>
              </a:tr>
              <a:tr h="656484">
                <a:tc>
                  <a:txBody>
                    <a:bodyPr/>
                    <a:lstStyle/>
                    <a:p>
                      <a:r>
                        <a:rPr lang="en-US">
                          <a:latin typeface="Arial"/>
                          <a:cs typeface="Arial"/>
                        </a:rPr>
                        <a:t>Ensure desks and chairs fit all bodies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0946907"/>
                  </a:ext>
                </a:extLst>
              </a:tr>
              <a:tr h="656484">
                <a:tc>
                  <a:txBody>
                    <a:bodyPr/>
                    <a:lstStyle/>
                    <a:p>
                      <a:r>
                        <a:rPr lang="en-US">
                          <a:latin typeface="Arial"/>
                          <a:cs typeface="Arial"/>
                        </a:rPr>
                        <a:t>Follow your board’s anti-bullying policies if you witness or are told about weight-based comments or bullying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1449181"/>
                  </a:ext>
                </a:extLst>
              </a:tr>
            </a:tbl>
          </a:graphicData>
        </a:graphic>
      </p:graphicFrame>
      <p:pic>
        <p:nvPicPr>
          <p:cNvPr id="11" name="Audio 10">
            <a:hlinkClick r:id="" action="ppaction://media"/>
            <a:extLst>
              <a:ext uri="{FF2B5EF4-FFF2-40B4-BE49-F238E27FC236}">
                <a16:creationId xmlns:a16="http://schemas.microsoft.com/office/drawing/2014/main" id="{FA6185F6-EE4B-33F6-685E-5DBD8A2090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5411461"/>
      </p:ext>
    </p:extLst>
  </p:cSld>
  <p:clrMapOvr>
    <a:masterClrMapping/>
  </p:clrMapOvr>
  <mc:AlternateContent xmlns:mc="http://schemas.openxmlformats.org/markup-compatibility/2006" xmlns:p14="http://schemas.microsoft.com/office/powerpoint/2010/main">
    <mc:Choice Requires="p14">
      <p:transition spd="slow" p14:dur="2000" advTm="69040"/>
    </mc:Choice>
    <mc:Fallback xmlns="">
      <p:transition spd="slow" advTm="6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18C40-B75B-28A4-467A-79F12573DCA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336FAB-BE31-68B5-8299-A415618D99FF}"/>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13</a:t>
            </a:fld>
            <a:endParaRPr lang="en-US"/>
          </a:p>
        </p:txBody>
      </p:sp>
      <p:pic>
        <p:nvPicPr>
          <p:cNvPr id="4" name="Picture 3">
            <a:extLst>
              <a:ext uri="{FF2B5EF4-FFF2-40B4-BE49-F238E27FC236}">
                <a16:creationId xmlns:a16="http://schemas.microsoft.com/office/drawing/2014/main" id="{1EF880F9-CDAC-6F0B-3BC2-56DD58136FC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D49BE03B-34CA-4870-AB16-4B8426A7FFBC}"/>
              </a:ext>
            </a:extLst>
          </p:cNvPr>
          <p:cNvSpPr txBox="1">
            <a:spLocks noGrp="1"/>
          </p:cNvSpPr>
          <p:nvPr>
            <p:ph type="title" idx="4294967295"/>
          </p:nvPr>
        </p:nvSpPr>
        <p:spPr>
          <a:xfrm>
            <a:off x="1073426" y="1110457"/>
            <a:ext cx="10276745" cy="1259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Quick Tips to Support Health &amp; Educational Outcomes </a:t>
            </a:r>
          </a:p>
        </p:txBody>
      </p:sp>
      <p:graphicFrame>
        <p:nvGraphicFramePr>
          <p:cNvPr id="7" name="Table 6">
            <a:extLst>
              <a:ext uri="{FF2B5EF4-FFF2-40B4-BE49-F238E27FC236}">
                <a16:creationId xmlns:a16="http://schemas.microsoft.com/office/drawing/2014/main" id="{BE511EFE-E780-24BC-4FF0-CE270F15FC5E}"/>
              </a:ext>
            </a:extLst>
          </p:cNvPr>
          <p:cNvGraphicFramePr>
            <a:graphicFrameLocks noGrp="1"/>
          </p:cNvGraphicFramePr>
          <p:nvPr>
            <p:extLst>
              <p:ext uri="{D42A27DB-BD31-4B8C-83A1-F6EECF244321}">
                <p14:modId xmlns:p14="http://schemas.microsoft.com/office/powerpoint/2010/main" val="2263291145"/>
              </p:ext>
            </p:extLst>
          </p:nvPr>
        </p:nvGraphicFramePr>
        <p:xfrm>
          <a:off x="1073426" y="2305936"/>
          <a:ext cx="9836270" cy="4050414"/>
        </p:xfrm>
        <a:graphic>
          <a:graphicData uri="http://schemas.openxmlformats.org/drawingml/2006/table">
            <a:tbl>
              <a:tblPr firstRow="1" bandRow="1">
                <a:tableStyleId>{5C22544A-7EE6-4342-B048-85BDC9FD1C3A}</a:tableStyleId>
              </a:tblPr>
              <a:tblGrid>
                <a:gridCol w="9836270">
                  <a:extLst>
                    <a:ext uri="{9D8B030D-6E8A-4147-A177-3AD203B41FA5}">
                      <a16:colId xmlns:a16="http://schemas.microsoft.com/office/drawing/2014/main" val="490461712"/>
                    </a:ext>
                  </a:extLst>
                </a:gridCol>
              </a:tblGrid>
              <a:tr h="675069">
                <a:tc>
                  <a:txBody>
                    <a:bodyPr/>
                    <a:lstStyle/>
                    <a:p>
                      <a:pPr algn="ctr"/>
                      <a:r>
                        <a:rPr lang="en-US" sz="2400">
                          <a:latin typeface="Poppins SemiBold" panose="00000700000000000000" pitchFamily="2" charset="0"/>
                          <a:cs typeface="Poppins SemiBold" panose="00000700000000000000" pitchFamily="2" charset="0"/>
                        </a:rPr>
                        <a:t>Curriculum, Teaching and Learning</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1115637"/>
                  </a:ext>
                </a:extLst>
              </a:tr>
              <a:tr h="675069">
                <a:tc>
                  <a:txBody>
                    <a:bodyPr/>
                    <a:lstStyle/>
                    <a:p>
                      <a:r>
                        <a:rPr lang="en-US">
                          <a:latin typeface="Arial"/>
                          <a:cs typeface="Arial"/>
                        </a:rPr>
                        <a:t>Encourage critical thinking skills around social media related to weight/body shape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798124"/>
                  </a:ext>
                </a:extLst>
              </a:tr>
              <a:tr h="675069">
                <a:tc>
                  <a:txBody>
                    <a:bodyPr/>
                    <a:lstStyle/>
                    <a:p>
                      <a:r>
                        <a:rPr lang="en-US">
                          <a:latin typeface="Arial"/>
                          <a:cs typeface="Arial"/>
                        </a:rPr>
                        <a:t>Frame physical activity as fun and social, not to control weight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9264850"/>
                  </a:ext>
                </a:extLst>
              </a:tr>
              <a:tr h="675069">
                <a:tc>
                  <a:txBody>
                    <a:bodyPr/>
                    <a:lstStyle/>
                    <a:p>
                      <a:r>
                        <a:rPr lang="en-US">
                          <a:latin typeface="Arial"/>
                          <a:cs typeface="Arial"/>
                        </a:rPr>
                        <a:t>Teach students that healthy bodies come in many shapes and sizes. All bodies are good bodies and deserve to be treated with respect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188044"/>
                  </a:ext>
                </a:extLst>
              </a:tr>
              <a:tr h="675069">
                <a:tc>
                  <a:txBody>
                    <a:bodyPr/>
                    <a:lstStyle/>
                    <a:p>
                      <a:r>
                        <a:rPr lang="en-US">
                          <a:latin typeface="Arial"/>
                          <a:cs typeface="Arial"/>
                        </a:rPr>
                        <a:t>When teaching about health, disconnect weight from health. Instead, focus on adequate sleep, physical activity, self-compassion, self-regulation, and mindful 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0946907"/>
                  </a:ext>
                </a:extLst>
              </a:tr>
              <a:tr h="675069">
                <a:tc>
                  <a:txBody>
                    <a:bodyPr/>
                    <a:lstStyle/>
                    <a:p>
                      <a:r>
                        <a:rPr lang="en-US">
                          <a:latin typeface="Arial"/>
                          <a:cs typeface="Arial"/>
                        </a:rPr>
                        <a:t>Support diverse exposure to types of physical activity (i.e., dancing, hiking, yoga, intramurals, recess class sports)</a:t>
                      </a:r>
                      <a:endParaRPr lang="en-US">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1449181"/>
                  </a:ext>
                </a:extLst>
              </a:tr>
            </a:tbl>
          </a:graphicData>
        </a:graphic>
      </p:graphicFrame>
      <p:pic>
        <p:nvPicPr>
          <p:cNvPr id="6" name="Audio 5">
            <a:hlinkClick r:id="" action="ppaction://media"/>
            <a:extLst>
              <a:ext uri="{FF2B5EF4-FFF2-40B4-BE49-F238E27FC236}">
                <a16:creationId xmlns:a16="http://schemas.microsoft.com/office/drawing/2014/main" id="{C1DBF4FA-FC9A-93DC-2F56-7B3E4AA450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2775101"/>
      </p:ext>
    </p:extLst>
  </p:cSld>
  <p:clrMapOvr>
    <a:masterClrMapping/>
  </p:clrMapOvr>
  <mc:AlternateContent xmlns:mc="http://schemas.openxmlformats.org/markup-compatibility/2006" xmlns:p14="http://schemas.microsoft.com/office/powerpoint/2010/main">
    <mc:Choice Requires="p14">
      <p:transition spd="slow" p14:dur="2000" advTm="60621"/>
    </mc:Choice>
    <mc:Fallback xmlns="">
      <p:transition spd="slow" advTm="6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94842-CC9B-8C78-F93C-B54B6A02376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7E690E-7CAD-8278-4514-275254EBB193}"/>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14</a:t>
            </a:fld>
            <a:endParaRPr lang="en-US"/>
          </a:p>
        </p:txBody>
      </p:sp>
      <p:pic>
        <p:nvPicPr>
          <p:cNvPr id="4" name="Picture 3">
            <a:extLst>
              <a:ext uri="{FF2B5EF4-FFF2-40B4-BE49-F238E27FC236}">
                <a16:creationId xmlns:a16="http://schemas.microsoft.com/office/drawing/2014/main" id="{9E21EEB3-9B6A-B024-4C38-2C97E810506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445C29F9-57A8-7251-0ED7-0C9AD25E687C}"/>
              </a:ext>
            </a:extLst>
          </p:cNvPr>
          <p:cNvSpPr txBox="1">
            <a:spLocks noGrp="1"/>
          </p:cNvSpPr>
          <p:nvPr>
            <p:ph type="title" idx="4294967295"/>
          </p:nvPr>
        </p:nvSpPr>
        <p:spPr>
          <a:xfrm>
            <a:off x="5039951" y="1635243"/>
            <a:ext cx="6708913" cy="938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Final Tips &amp;Takeaways</a:t>
            </a:r>
          </a:p>
        </p:txBody>
      </p:sp>
      <p:sp>
        <p:nvSpPr>
          <p:cNvPr id="6" name="Content Placeholder 3">
            <a:extLst>
              <a:ext uri="{FF2B5EF4-FFF2-40B4-BE49-F238E27FC236}">
                <a16:creationId xmlns:a16="http://schemas.microsoft.com/office/drawing/2014/main" id="{6236B744-7967-25F0-8428-ABC7D2E52633}"/>
              </a:ext>
            </a:extLst>
          </p:cNvPr>
          <p:cNvSpPr txBox="1">
            <a:spLocks/>
          </p:cNvSpPr>
          <p:nvPr/>
        </p:nvSpPr>
        <p:spPr>
          <a:xfrm>
            <a:off x="5039951" y="2573893"/>
            <a:ext cx="6374296" cy="37314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Arial"/>
                <a:cs typeface="Arial"/>
              </a:rPr>
              <a:t>Be kind to yourself and others</a:t>
            </a:r>
          </a:p>
          <a:p>
            <a:r>
              <a:rPr lang="en-US" sz="2400">
                <a:latin typeface="Arial"/>
                <a:cs typeface="Arial"/>
              </a:rPr>
              <a:t>There is no wrong way to have a body</a:t>
            </a:r>
          </a:p>
          <a:p>
            <a:r>
              <a:rPr lang="en-US" sz="2400">
                <a:latin typeface="Arial"/>
                <a:cs typeface="Arial"/>
              </a:rPr>
              <a:t>Teaching about eating disorders is NOT recommended</a:t>
            </a:r>
          </a:p>
          <a:p>
            <a:r>
              <a:rPr lang="en-US" sz="2400">
                <a:latin typeface="Arial"/>
                <a:cs typeface="Arial"/>
              </a:rPr>
              <a:t>Use the School Mental Health Ontario decision support tool to access guidelines for guest speakers and corresponding checklists</a:t>
            </a:r>
          </a:p>
        </p:txBody>
      </p:sp>
      <p:pic>
        <p:nvPicPr>
          <p:cNvPr id="7" name="Picture 6" descr="Close-up of colored pencils">
            <a:extLst>
              <a:ext uri="{FF2B5EF4-FFF2-40B4-BE49-F238E27FC236}">
                <a16:creationId xmlns:a16="http://schemas.microsoft.com/office/drawing/2014/main" id="{12894DAB-807B-63F9-99E5-D02D77AC031F}"/>
              </a:ext>
            </a:extLst>
          </p:cNvPr>
          <p:cNvPicPr>
            <a:picLocks noChangeAspect="1"/>
          </p:cNvPicPr>
          <p:nvPr/>
        </p:nvPicPr>
        <p:blipFill>
          <a:blip r:embed="rId6"/>
          <a:stretch>
            <a:fillRect/>
          </a:stretch>
        </p:blipFill>
        <p:spPr>
          <a:xfrm>
            <a:off x="450574" y="2573893"/>
            <a:ext cx="4443603" cy="2889678"/>
          </a:xfrm>
          <a:prstGeom prst="rect">
            <a:avLst/>
          </a:prstGeom>
          <a:ln>
            <a:noFill/>
          </a:ln>
          <a:effectLst>
            <a:softEdge rad="112500"/>
          </a:effectLst>
        </p:spPr>
      </p:pic>
      <p:pic>
        <p:nvPicPr>
          <p:cNvPr id="22" name="Audio 21">
            <a:hlinkClick r:id="" action="ppaction://media"/>
            <a:extLst>
              <a:ext uri="{FF2B5EF4-FFF2-40B4-BE49-F238E27FC236}">
                <a16:creationId xmlns:a16="http://schemas.microsoft.com/office/drawing/2014/main" id="{3DE117C4-51A2-52D1-F7F3-38D7DCEA93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6671136"/>
      </p:ext>
    </p:extLst>
  </p:cSld>
  <p:clrMapOvr>
    <a:masterClrMapping/>
  </p:clrMapOvr>
  <mc:AlternateContent xmlns:mc="http://schemas.openxmlformats.org/markup-compatibility/2006" xmlns:p14="http://schemas.microsoft.com/office/powerpoint/2010/main">
    <mc:Choice Requires="p14">
      <p:transition spd="slow" p14:dur="2000" advTm="50050"/>
    </mc:Choice>
    <mc:Fallback xmlns="">
      <p:transition spd="slow" advTm="5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C872-05D9-510C-D850-CBC3C905D5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62B063-84FF-E699-E2C4-6FAE58C54FB6}"/>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15</a:t>
            </a:fld>
            <a:endParaRPr lang="en-US"/>
          </a:p>
        </p:txBody>
      </p:sp>
      <p:pic>
        <p:nvPicPr>
          <p:cNvPr id="4" name="Picture 3">
            <a:extLst>
              <a:ext uri="{FF2B5EF4-FFF2-40B4-BE49-F238E27FC236}">
                <a16:creationId xmlns:a16="http://schemas.microsoft.com/office/drawing/2014/main" id="{41C375CA-8A86-93B2-AB2C-6F1831F545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61C5260C-505B-3BDC-CB27-3DF2C6DB2382}"/>
              </a:ext>
            </a:extLst>
          </p:cNvPr>
          <p:cNvSpPr txBox="1">
            <a:spLocks noGrp="1"/>
          </p:cNvSpPr>
          <p:nvPr>
            <p:ph type="title" idx="4294967295"/>
          </p:nvPr>
        </p:nvSpPr>
        <p:spPr>
          <a:xfrm>
            <a:off x="5658678" y="1061190"/>
            <a:ext cx="5943599" cy="1191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Resources</a:t>
            </a:r>
          </a:p>
        </p:txBody>
      </p:sp>
      <p:sp>
        <p:nvSpPr>
          <p:cNvPr id="6" name="Content Placeholder 2">
            <a:extLst>
              <a:ext uri="{FF2B5EF4-FFF2-40B4-BE49-F238E27FC236}">
                <a16:creationId xmlns:a16="http://schemas.microsoft.com/office/drawing/2014/main" id="{3B3FF28A-B44D-D9D6-E0B4-C29976C4DC9B}"/>
              </a:ext>
            </a:extLst>
          </p:cNvPr>
          <p:cNvSpPr txBox="1">
            <a:spLocks/>
          </p:cNvSpPr>
          <p:nvPr/>
        </p:nvSpPr>
        <p:spPr>
          <a:xfrm>
            <a:off x="5549489" y="2358888"/>
            <a:ext cx="5943599" cy="39974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a:latin typeface="Arial" panose="020B0604020202020204" pitchFamily="34" charset="0"/>
                <a:ea typeface="Calibri" panose="020F0502020204030204" pitchFamily="34" charset="0"/>
                <a:cs typeface="Arial" panose="020B0604020202020204" pitchFamily="34" charset="0"/>
              </a:rPr>
              <a:t>Kids Help Phone</a:t>
            </a:r>
          </a:p>
          <a:p>
            <a:pPr marL="0" indent="0">
              <a:lnSpc>
                <a:spcPct val="100000"/>
              </a:lnSpc>
              <a:buFont typeface="Arial" panose="020B0604020202020204" pitchFamily="34" charset="0"/>
              <a:buNone/>
            </a:pPr>
            <a:r>
              <a:rPr lang="en-US" sz="2000">
                <a:latin typeface="Arial" panose="020B0604020202020204" pitchFamily="34" charset="0"/>
                <a:ea typeface="Calibri" panose="020F0502020204030204" pitchFamily="34" charset="0"/>
                <a:cs typeface="Arial" panose="020B0604020202020204" pitchFamily="34" charset="0"/>
              </a:rPr>
              <a:t>1-800-668-6868 or text CONNECT to  686868 </a:t>
            </a:r>
            <a:endParaRPr lang="en-US" sz="2000" b="1">
              <a:latin typeface="Arial" panose="020B0604020202020204" pitchFamily="34" charset="0"/>
              <a:ea typeface="Calibri" panose="020F0502020204030204" pitchFamily="34" charset="0"/>
              <a:cs typeface="Arial" panose="020B0604020202020204" pitchFamily="34" charset="0"/>
            </a:endParaRPr>
          </a:p>
          <a:p>
            <a:pPr marL="171450" indent="-171450">
              <a:lnSpc>
                <a:spcPct val="100000"/>
              </a:lnSpc>
            </a:pPr>
            <a:r>
              <a:rPr lang="en-US" sz="2000">
                <a:latin typeface="Arial"/>
                <a:ea typeface="Calibri"/>
                <a:cs typeface="Arial"/>
              </a:rPr>
              <a:t>An organization that offers 24/7 confidential mental health support to Canadian youth </a:t>
            </a:r>
          </a:p>
          <a:p>
            <a:pPr marL="0" indent="0">
              <a:lnSpc>
                <a:spcPct val="100000"/>
              </a:lnSpc>
              <a:spcBef>
                <a:spcPts val="1800"/>
              </a:spcBef>
              <a:buFont typeface="Arial" panose="020B0604020202020204" pitchFamily="34" charset="0"/>
              <a:buNone/>
            </a:pPr>
            <a:r>
              <a:rPr lang="en-US" sz="2000" b="1">
                <a:latin typeface="Arial" panose="020B0604020202020204" pitchFamily="34" charset="0"/>
                <a:ea typeface="Calibri" panose="020F0502020204030204" pitchFamily="34" charset="0"/>
                <a:cs typeface="Arial" panose="020B0604020202020204" pitchFamily="34" charset="0"/>
              </a:rPr>
              <a:t>National Eating Disorder Information Centre</a:t>
            </a:r>
          </a:p>
          <a:p>
            <a:pPr marL="0" indent="0">
              <a:lnSpc>
                <a:spcPct val="100000"/>
              </a:lnSpc>
              <a:spcBef>
                <a:spcPts val="1200"/>
              </a:spcBef>
              <a:buFont typeface="Arial" panose="020B0604020202020204" pitchFamily="34" charset="0"/>
              <a:buNone/>
            </a:pPr>
            <a:r>
              <a:rPr lang="en-US" sz="2000">
                <a:latin typeface="Arial" panose="020B0604020202020204" pitchFamily="34" charset="0"/>
                <a:ea typeface="Calibri" panose="020F0502020204030204" pitchFamily="34" charset="0"/>
                <a:cs typeface="Arial" panose="020B0604020202020204" pitchFamily="34" charset="0"/>
              </a:rPr>
              <a:t>1-866-NEDIC-20; email nedic@uhn.ca </a:t>
            </a:r>
            <a:endParaRPr lang="en-US" sz="2000" b="1">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pPr>
            <a:r>
              <a:rPr lang="en-US" sz="2000">
                <a:latin typeface="Arial"/>
                <a:ea typeface="Calibri"/>
                <a:cs typeface="Arial"/>
              </a:rPr>
              <a:t>Provides information, resources, referrals and support to anyone in Canada affected by an eating disorder </a:t>
            </a:r>
          </a:p>
        </p:txBody>
      </p:sp>
      <p:pic>
        <p:nvPicPr>
          <p:cNvPr id="7" name="Picture 6" descr="Person using laptop and mobile phone">
            <a:extLst>
              <a:ext uri="{FF2B5EF4-FFF2-40B4-BE49-F238E27FC236}">
                <a16:creationId xmlns:a16="http://schemas.microsoft.com/office/drawing/2014/main" id="{4232C05A-19DB-E6F2-20A9-FCFB5D857F32}"/>
              </a:ext>
            </a:extLst>
          </p:cNvPr>
          <p:cNvPicPr>
            <a:picLocks noChangeAspect="1"/>
          </p:cNvPicPr>
          <p:nvPr/>
        </p:nvPicPr>
        <p:blipFill>
          <a:blip r:embed="rId6"/>
          <a:srcRect l="9519" r="23731" b="-1"/>
          <a:stretch/>
        </p:blipFill>
        <p:spPr>
          <a:xfrm>
            <a:off x="698912" y="1594103"/>
            <a:ext cx="4297680" cy="4297680"/>
          </a:xfrm>
          <a:prstGeom prst="ellipse">
            <a:avLst/>
          </a:prstGeom>
          <a:noFill/>
        </p:spPr>
      </p:pic>
      <p:pic>
        <p:nvPicPr>
          <p:cNvPr id="14" name="Audio 13">
            <a:hlinkClick r:id="" action="ppaction://media"/>
            <a:extLst>
              <a:ext uri="{FF2B5EF4-FFF2-40B4-BE49-F238E27FC236}">
                <a16:creationId xmlns:a16="http://schemas.microsoft.com/office/drawing/2014/main" id="{1B8A4B79-C54E-0F55-282B-26398945146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9203772"/>
      </p:ext>
    </p:extLst>
  </p:cSld>
  <p:clrMapOvr>
    <a:masterClrMapping/>
  </p:clrMapOvr>
  <mc:AlternateContent xmlns:mc="http://schemas.openxmlformats.org/markup-compatibility/2006" xmlns:p14="http://schemas.microsoft.com/office/powerpoint/2010/main">
    <mc:Choice Requires="p14">
      <p:transition spd="slow" p14:dur="2000" advTm="24952"/>
    </mc:Choice>
    <mc:Fallback xmlns="">
      <p:transition spd="slow" advTm="2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E0C0-8F97-7425-8C91-8D05CC23301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564BEC-E211-2F55-A8A8-4B35CF040BF7}"/>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16</a:t>
            </a:fld>
            <a:endParaRPr lang="en-US"/>
          </a:p>
        </p:txBody>
      </p:sp>
      <p:pic>
        <p:nvPicPr>
          <p:cNvPr id="4" name="Picture 3">
            <a:extLst>
              <a:ext uri="{FF2B5EF4-FFF2-40B4-BE49-F238E27FC236}">
                <a16:creationId xmlns:a16="http://schemas.microsoft.com/office/drawing/2014/main" id="{E8F1BA58-B4E4-3A91-E081-1878C5DC713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6">
            <a:extLst>
              <a:ext uri="{FF2B5EF4-FFF2-40B4-BE49-F238E27FC236}">
                <a16:creationId xmlns:a16="http://schemas.microsoft.com/office/drawing/2014/main" id="{570799AC-A891-7B85-EE4E-B4E57E9770F8}"/>
              </a:ext>
            </a:extLst>
          </p:cNvPr>
          <p:cNvSpPr txBox="1">
            <a:spLocks noGrp="1"/>
          </p:cNvSpPr>
          <p:nvPr>
            <p:ph type="title" idx="4294967295"/>
          </p:nvPr>
        </p:nvSpPr>
        <p:spPr>
          <a:xfrm>
            <a:off x="3175444" y="1927477"/>
            <a:ext cx="5841111" cy="13533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0000"/>
              </a:lnSpc>
              <a:spcBef>
                <a:spcPct val="0"/>
              </a:spcBef>
              <a:buNone/>
              <a:defRPr sz="4200" b="1" kern="120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7200" b="1"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Thank you!</a:t>
            </a:r>
          </a:p>
        </p:txBody>
      </p:sp>
      <p:sp>
        <p:nvSpPr>
          <p:cNvPr id="6" name="TextBox 5">
            <a:extLst>
              <a:ext uri="{FF2B5EF4-FFF2-40B4-BE49-F238E27FC236}">
                <a16:creationId xmlns:a16="http://schemas.microsoft.com/office/drawing/2014/main" id="{ED6CFF6A-2E4B-C7F8-4FD9-7FB0D97B2D91}"/>
              </a:ext>
            </a:extLst>
          </p:cNvPr>
          <p:cNvSpPr txBox="1"/>
          <p:nvPr/>
        </p:nvSpPr>
        <p:spPr>
          <a:xfrm>
            <a:off x="976176" y="4050854"/>
            <a:ext cx="7119258"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For more information contact:</a:t>
            </a:r>
          </a:p>
        </p:txBody>
      </p:sp>
      <p:pic>
        <p:nvPicPr>
          <p:cNvPr id="7" name="Picture 6" descr="Chatham Kent Public Health logo">
            <a:extLst>
              <a:ext uri="{FF2B5EF4-FFF2-40B4-BE49-F238E27FC236}">
                <a16:creationId xmlns:a16="http://schemas.microsoft.com/office/drawing/2014/main" id="{798EA192-B580-D30E-47EE-FBB6B42852D3}"/>
              </a:ext>
            </a:extLst>
          </p:cNvPr>
          <p:cNvPicPr>
            <a:picLocks noChangeAspect="1"/>
          </p:cNvPicPr>
          <p:nvPr/>
        </p:nvPicPr>
        <p:blipFill>
          <a:blip r:embed="rId6"/>
          <a:stretch>
            <a:fillRect/>
          </a:stretch>
        </p:blipFill>
        <p:spPr>
          <a:xfrm>
            <a:off x="1012504" y="4800055"/>
            <a:ext cx="3596647" cy="987554"/>
          </a:xfrm>
          <a:prstGeom prst="rect">
            <a:avLst/>
          </a:prstGeom>
        </p:spPr>
      </p:pic>
      <p:sp>
        <p:nvSpPr>
          <p:cNvPr id="8" name="Title 7">
            <a:extLst>
              <a:ext uri="{FF2B5EF4-FFF2-40B4-BE49-F238E27FC236}">
                <a16:creationId xmlns:a16="http://schemas.microsoft.com/office/drawing/2014/main" id="{2284D364-640A-8337-B1A3-B2B177E569C3}"/>
              </a:ext>
            </a:extLst>
          </p:cNvPr>
          <p:cNvSpPr txBox="1">
            <a:spLocks/>
          </p:cNvSpPr>
          <p:nvPr/>
        </p:nvSpPr>
        <p:spPr>
          <a:xfrm>
            <a:off x="976176" y="5787608"/>
            <a:ext cx="2939958" cy="646331"/>
          </a:xfrm>
          <a:prstGeom prst="rect">
            <a:avLst/>
          </a:prstGeom>
          <a:noFill/>
        </p:spPr>
        <p:txBody>
          <a:bodyPr vert="horz" wrap="square" lIns="91440" tIns="45720" rIns="91440" bIns="45720" rtlCol="0" anchor="b">
            <a:spAutoFit/>
          </a:bodyPr>
          <a:lstStyle>
            <a:lvl1pPr algn="l" defTabSz="914400" rtl="0" eaLnBrk="1" latinLnBrk="0" hangingPunct="1">
              <a:lnSpc>
                <a:spcPct val="80000"/>
              </a:lnSpc>
              <a:spcBef>
                <a:spcPct val="0"/>
              </a:spcBef>
              <a:buNone/>
              <a:defRPr sz="6000" b="1" kern="1200">
                <a:solidFill>
                  <a:schemeClr val="tx1"/>
                </a:solidFill>
                <a:latin typeface="+mj-lt"/>
                <a:ea typeface="+mj-ea"/>
                <a:cs typeface="+mj-cs"/>
              </a:defRPr>
            </a:lvl1pPr>
          </a:lstStyle>
          <a:p>
            <a:pPr>
              <a:lnSpc>
                <a:spcPct val="100000"/>
              </a:lnSpc>
              <a:spcBef>
                <a:spcPts val="0"/>
              </a:spcBef>
            </a:pPr>
            <a:r>
              <a:rPr lang="en-CA" sz="1800" b="0">
                <a:latin typeface="Arial" panose="020B0604020202020204" pitchFamily="34" charset="0"/>
                <a:ea typeface="Calibri" panose="020F0502020204030204" pitchFamily="34" charset="0"/>
                <a:cs typeface="Arial" panose="020B0604020202020204" pitchFamily="34" charset="0"/>
              </a:rPr>
              <a:t>519-352-7270</a:t>
            </a:r>
            <a:endParaRPr lang="en-US" sz="1800" b="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CA" sz="1800" b="0">
                <a:latin typeface="Arial" panose="020B0604020202020204" pitchFamily="34" charset="0"/>
                <a:ea typeface="Calibri" panose="020F0502020204030204" pitchFamily="34" charset="0"/>
                <a:cs typeface="Arial" panose="020B0604020202020204" pitchFamily="34" charset="0"/>
              </a:rPr>
              <a:t>www.ckphu.com</a:t>
            </a:r>
            <a:endParaRPr lang="en-US" sz="1800" b="0">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Lambton Public Health logo">
            <a:extLst>
              <a:ext uri="{FF2B5EF4-FFF2-40B4-BE49-F238E27FC236}">
                <a16:creationId xmlns:a16="http://schemas.microsoft.com/office/drawing/2014/main" id="{F2EA690D-649C-0C6A-E798-1D7F695CF904}"/>
              </a:ext>
            </a:extLst>
          </p:cNvPr>
          <p:cNvPicPr>
            <a:picLocks noChangeAspect="1"/>
          </p:cNvPicPr>
          <p:nvPr/>
        </p:nvPicPr>
        <p:blipFill>
          <a:blip r:embed="rId7"/>
          <a:srcRect/>
          <a:stretch/>
        </p:blipFill>
        <p:spPr>
          <a:xfrm>
            <a:off x="6399872" y="4834990"/>
            <a:ext cx="3703327" cy="890801"/>
          </a:xfrm>
          <a:prstGeom prst="rect">
            <a:avLst/>
          </a:prstGeom>
        </p:spPr>
      </p:pic>
      <p:sp>
        <p:nvSpPr>
          <p:cNvPr id="10" name="TextBox 9">
            <a:extLst>
              <a:ext uri="{FF2B5EF4-FFF2-40B4-BE49-F238E27FC236}">
                <a16:creationId xmlns:a16="http://schemas.microsoft.com/office/drawing/2014/main" id="{82010998-5A75-8797-3D34-08F7947355FB}"/>
              </a:ext>
            </a:extLst>
          </p:cNvPr>
          <p:cNvSpPr txBox="1"/>
          <p:nvPr/>
        </p:nvSpPr>
        <p:spPr>
          <a:xfrm>
            <a:off x="6399871" y="5902626"/>
            <a:ext cx="3703327" cy="646331"/>
          </a:xfrm>
          <a:prstGeom prst="rect">
            <a:avLst/>
          </a:prstGeom>
          <a:noFill/>
        </p:spPr>
        <p:txBody>
          <a:bodyPr wrap="square">
            <a:spAutoFit/>
          </a:bodyPr>
          <a:lstStyle/>
          <a:p>
            <a:pPr marL="0" marR="0">
              <a:spcBef>
                <a:spcPts val="0"/>
              </a:spcBef>
              <a:spcAft>
                <a:spcPts val="0"/>
              </a:spcAft>
            </a:pPr>
            <a:r>
              <a:rPr lang="en-CA">
                <a:effectLst/>
                <a:latin typeface="Arial" panose="020B0604020202020204" pitchFamily="34" charset="0"/>
                <a:ea typeface="Calibri" panose="020F0502020204030204" pitchFamily="34" charset="0"/>
                <a:cs typeface="Arial" panose="020B0604020202020204" pitchFamily="34" charset="0"/>
              </a:rPr>
              <a:t>519-383-8331</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a:effectLst/>
                <a:latin typeface="Arial" panose="020B0604020202020204" pitchFamily="34" charset="0"/>
                <a:ea typeface="Calibri" panose="020F0502020204030204" pitchFamily="34" charset="0"/>
                <a:cs typeface="Arial" panose="020B0604020202020204" pitchFamily="34" charset="0"/>
              </a:rPr>
              <a:t>www.lambtonpublichealth.ca</a:t>
            </a:r>
            <a:endParaRPr lang="en-US">
              <a:effectLst/>
              <a:latin typeface="Arial" panose="020B0604020202020204" pitchFamily="34" charset="0"/>
              <a:ea typeface="Calibri" panose="020F0502020204030204" pitchFamily="34" charset="0"/>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852679B7-B4D1-C94E-1B20-5C0983F9FA2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893815"/>
      </p:ext>
    </p:extLst>
  </p:cSld>
  <p:clrMapOvr>
    <a:masterClrMapping/>
  </p:clrMapOvr>
  <mc:AlternateContent xmlns:mc="http://schemas.openxmlformats.org/markup-compatibility/2006" xmlns:p14="http://schemas.microsoft.com/office/powerpoint/2010/main">
    <mc:Choice Requires="p14">
      <p:transition spd="slow" p14:dur="2000" advTm="23625"/>
    </mc:Choice>
    <mc:Fallback xmlns="">
      <p:transition spd="slow"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2</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1">
            <a:extLst>
              <a:ext uri="{FF2B5EF4-FFF2-40B4-BE49-F238E27FC236}">
                <a16:creationId xmlns:a16="http://schemas.microsoft.com/office/drawing/2014/main" id="{16842E86-C379-658C-E8DB-A523D444C3FB}"/>
              </a:ext>
            </a:extLst>
          </p:cNvPr>
          <p:cNvSpPr txBox="1">
            <a:spLocks noGrp="1"/>
          </p:cNvSpPr>
          <p:nvPr>
            <p:ph type="title" idx="4294967295"/>
          </p:nvPr>
        </p:nvSpPr>
        <p:spPr>
          <a:xfrm>
            <a:off x="907073" y="1395849"/>
            <a:ext cx="9779183" cy="7794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Overview</a:t>
            </a:r>
          </a:p>
        </p:txBody>
      </p:sp>
      <p:graphicFrame>
        <p:nvGraphicFramePr>
          <p:cNvPr id="6" name="Table 5">
            <a:extLst>
              <a:ext uri="{FF2B5EF4-FFF2-40B4-BE49-F238E27FC236}">
                <a16:creationId xmlns:a16="http://schemas.microsoft.com/office/drawing/2014/main" id="{2CC44B15-6A09-906B-A5AF-678647BB7F42}"/>
              </a:ext>
            </a:extLst>
          </p:cNvPr>
          <p:cNvGraphicFramePr>
            <a:graphicFrameLocks noGrp="1"/>
          </p:cNvGraphicFramePr>
          <p:nvPr>
            <p:extLst>
              <p:ext uri="{D42A27DB-BD31-4B8C-83A1-F6EECF244321}">
                <p14:modId xmlns:p14="http://schemas.microsoft.com/office/powerpoint/2010/main" val="506019661"/>
              </p:ext>
            </p:extLst>
          </p:nvPr>
        </p:nvGraphicFramePr>
        <p:xfrm>
          <a:off x="612223" y="2175338"/>
          <a:ext cx="8128000" cy="365760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4042765113"/>
                    </a:ext>
                  </a:extLst>
                </a:gridCol>
              </a:tblGrid>
              <a:tr h="370840">
                <a:tc>
                  <a:txBody>
                    <a:bodyPr/>
                    <a:lstStyle/>
                    <a:p>
                      <a:r>
                        <a:rPr lang="en-US" sz="2400">
                          <a:latin typeface="Arial"/>
                          <a:cs typeface="Arial"/>
                        </a:rPr>
                        <a:t>Purpose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2932743"/>
                  </a:ext>
                </a:extLst>
              </a:tr>
              <a:tr h="370840">
                <a:tc>
                  <a:txBody>
                    <a:bodyPr/>
                    <a:lstStyle/>
                    <a:p>
                      <a:r>
                        <a:rPr lang="en-US" sz="2400">
                          <a:latin typeface="Arial" panose="020B0604020202020204" pitchFamily="34" charset="0"/>
                          <a:cs typeface="Arial" panose="020B0604020202020204" pitchFamily="34" charset="0"/>
                        </a:rPr>
                        <a:t>What is Body Image?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019409"/>
                  </a:ext>
                </a:extLst>
              </a:tr>
              <a:tr h="370840">
                <a:tc>
                  <a:txBody>
                    <a:bodyPr/>
                    <a:lstStyle/>
                    <a:p>
                      <a:r>
                        <a:rPr lang="en-US" sz="2400">
                          <a:latin typeface="Arial" panose="020B0604020202020204" pitchFamily="34" charset="0"/>
                          <a:cs typeface="Arial" panose="020B0604020202020204" pitchFamily="34" charset="0"/>
                        </a:rPr>
                        <a:t>What is Self-Esteem?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8911659"/>
                  </a:ext>
                </a:extLst>
              </a:tr>
              <a:tr h="370840">
                <a:tc>
                  <a:txBody>
                    <a:bodyPr/>
                    <a:lstStyle/>
                    <a:p>
                      <a:r>
                        <a:rPr lang="en-US" sz="2400">
                          <a:latin typeface="Arial" panose="020B0604020202020204" pitchFamily="34" charset="0"/>
                          <a:cs typeface="Arial" panose="020B0604020202020204" pitchFamily="34" charset="0"/>
                        </a:rPr>
                        <a:t>Why Schools?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7619163"/>
                  </a:ext>
                </a:extLst>
              </a:tr>
              <a:tr h="370840">
                <a:tc>
                  <a:txBody>
                    <a:bodyPr/>
                    <a:lstStyle/>
                    <a:p>
                      <a:r>
                        <a:rPr lang="en-US" sz="2400">
                          <a:latin typeface="Arial" panose="020B0604020202020204" pitchFamily="34" charset="0"/>
                          <a:cs typeface="Arial" panose="020B0604020202020204" pitchFamily="34" charset="0"/>
                        </a:rPr>
                        <a:t>Promoting Positive Body Image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208120"/>
                  </a:ext>
                </a:extLst>
              </a:tr>
              <a:tr h="370840">
                <a:tc>
                  <a:txBody>
                    <a:bodyPr/>
                    <a:lstStyle/>
                    <a:p>
                      <a:r>
                        <a:rPr lang="en-US" sz="2400">
                          <a:latin typeface="Arial" panose="020B0604020202020204" pitchFamily="34" charset="0"/>
                          <a:cs typeface="Arial" panose="020B0604020202020204" pitchFamily="34" charset="0"/>
                        </a:rPr>
                        <a:t>Quick Tips to Support Health &amp; Educational Outcomes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0586103"/>
                  </a:ext>
                </a:extLst>
              </a:tr>
              <a:tr h="370840">
                <a:tc>
                  <a:txBody>
                    <a:bodyPr/>
                    <a:lstStyle/>
                    <a:p>
                      <a:r>
                        <a:rPr lang="en-US" sz="2400">
                          <a:latin typeface="Arial" panose="020B0604020202020204" pitchFamily="34" charset="0"/>
                          <a:cs typeface="Arial" panose="020B0604020202020204" pitchFamily="34" charset="0"/>
                        </a:rPr>
                        <a:t>Final Tips &amp; Takeaways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013884"/>
                  </a:ext>
                </a:extLst>
              </a:tr>
              <a:tr h="370840">
                <a:tc>
                  <a:txBody>
                    <a:bodyPr/>
                    <a:lstStyle/>
                    <a:p>
                      <a:r>
                        <a:rPr lang="en-US" sz="2400">
                          <a:latin typeface="Arial" panose="020B0604020202020204" pitchFamily="34" charset="0"/>
                          <a:cs typeface="Arial" panose="020B0604020202020204" pitchFamily="34" charset="0"/>
                        </a:rPr>
                        <a:t>Resources for Educators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3039220"/>
                  </a:ext>
                </a:extLst>
              </a:tr>
            </a:tbl>
          </a:graphicData>
        </a:graphic>
      </p:graphicFrame>
      <p:pic>
        <p:nvPicPr>
          <p:cNvPr id="7" name="Picture Placeholder 5" descr="Portrait of five young children with arms on each other's shoulders standing in school hallway">
            <a:extLst>
              <a:ext uri="{FF2B5EF4-FFF2-40B4-BE49-F238E27FC236}">
                <a16:creationId xmlns:a16="http://schemas.microsoft.com/office/drawing/2014/main" id="{6BDA71B5-3D14-5002-4EB1-3D9127F55025}"/>
              </a:ext>
            </a:extLst>
          </p:cNvPr>
          <p:cNvPicPr>
            <a:picLocks noChangeAspect="1"/>
          </p:cNvPicPr>
          <p:nvPr/>
        </p:nvPicPr>
        <p:blipFill>
          <a:blip r:embed="rId6"/>
          <a:srcRect l="3942" r="2662" b="4"/>
          <a:stretch/>
        </p:blipFill>
        <p:spPr>
          <a:xfrm>
            <a:off x="7366406" y="1395849"/>
            <a:ext cx="3918521" cy="2800459"/>
          </a:xfrm>
          <a:prstGeom prst="rect">
            <a:avLst/>
          </a:prstGeom>
          <a:ln>
            <a:noFill/>
          </a:ln>
          <a:effectLst>
            <a:softEdge rad="112500"/>
          </a:effectLst>
        </p:spPr>
      </p:pic>
      <p:pic>
        <p:nvPicPr>
          <p:cNvPr id="17" name="Audio 16">
            <a:hlinkClick r:id="" action="ppaction://media"/>
            <a:extLst>
              <a:ext uri="{FF2B5EF4-FFF2-40B4-BE49-F238E27FC236}">
                <a16:creationId xmlns:a16="http://schemas.microsoft.com/office/drawing/2014/main" id="{16D49EE3-324C-2959-9316-9B2E4C23E4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0157064"/>
      </p:ext>
    </p:extLst>
  </p:cSld>
  <p:clrMapOvr>
    <a:masterClrMapping/>
  </p:clrMapOvr>
  <mc:AlternateContent xmlns:mc="http://schemas.openxmlformats.org/markup-compatibility/2006" xmlns:p14="http://schemas.microsoft.com/office/powerpoint/2010/main">
    <mc:Choice Requires="p14">
      <p:transition spd="slow" p14:dur="2000" advTm="20713"/>
    </mc:Choice>
    <mc:Fallback xmlns="">
      <p:transition spd="slow" advTm="2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3</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5">
            <a:extLst>
              <a:ext uri="{FF2B5EF4-FFF2-40B4-BE49-F238E27FC236}">
                <a16:creationId xmlns:a16="http://schemas.microsoft.com/office/drawing/2014/main" id="{CE207093-26A6-50AA-BC0E-BC543CFD03DE}"/>
              </a:ext>
            </a:extLst>
          </p:cNvPr>
          <p:cNvSpPr txBox="1">
            <a:spLocks noGrp="1"/>
          </p:cNvSpPr>
          <p:nvPr>
            <p:ph type="title" idx="4294967295"/>
          </p:nvPr>
        </p:nvSpPr>
        <p:spPr>
          <a:xfrm>
            <a:off x="891614" y="1286245"/>
            <a:ext cx="9779183" cy="8216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Purpose of the Presentation</a:t>
            </a:r>
          </a:p>
        </p:txBody>
      </p:sp>
      <p:sp>
        <p:nvSpPr>
          <p:cNvPr id="6" name="TextBox 5">
            <a:extLst>
              <a:ext uri="{FF2B5EF4-FFF2-40B4-BE49-F238E27FC236}">
                <a16:creationId xmlns:a16="http://schemas.microsoft.com/office/drawing/2014/main" id="{09BFCF1F-514A-0E15-A163-5DCC2F6693D4}"/>
              </a:ext>
            </a:extLst>
          </p:cNvPr>
          <p:cNvSpPr txBox="1"/>
          <p:nvPr/>
        </p:nvSpPr>
        <p:spPr>
          <a:xfrm>
            <a:off x="670943" y="2319724"/>
            <a:ext cx="10850113" cy="240065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Arial"/>
                <a:cs typeface="Arial"/>
              </a:rPr>
              <a:t>Provide guidance for educators when teaching about body image and self-esteem to foster positive body image among their students</a:t>
            </a:r>
          </a:p>
          <a:p>
            <a:pPr marL="285750" indent="-285750">
              <a:spcBef>
                <a:spcPts val="1200"/>
              </a:spcBef>
              <a:buFont typeface="Arial" panose="020B0604020202020204" pitchFamily="34" charset="0"/>
              <a:buChar char="•"/>
            </a:pPr>
            <a:r>
              <a:rPr lang="en-US" sz="2400">
                <a:latin typeface="Arial"/>
                <a:cs typeface="Arial"/>
              </a:rPr>
              <a:t>Mitigate harms to students' relationship with their bodies</a:t>
            </a:r>
          </a:p>
          <a:p>
            <a:pPr marL="285750" indent="-285750">
              <a:spcBef>
                <a:spcPts val="1200"/>
              </a:spcBef>
              <a:buFont typeface="Arial" panose="020B0604020202020204" pitchFamily="34" charset="0"/>
              <a:buChar char="•"/>
            </a:pPr>
            <a:r>
              <a:rPr lang="en-US" sz="2400">
                <a:latin typeface="Arial"/>
                <a:cs typeface="Arial"/>
              </a:rPr>
              <a:t>Promote credible strategies to support health and educational outcomes</a:t>
            </a:r>
          </a:p>
          <a:p>
            <a:pPr marL="285750" indent="-285750">
              <a:spcBef>
                <a:spcPts val="1200"/>
              </a:spcBef>
              <a:buFont typeface="Arial" panose="020B0604020202020204" pitchFamily="34" charset="0"/>
              <a:buChar char="•"/>
            </a:pPr>
            <a:r>
              <a:rPr lang="en-US" sz="2400">
                <a:latin typeface="Arial"/>
                <a:cs typeface="Arial"/>
              </a:rPr>
              <a:t>Provide resources for age-appropriate approaches to body image education</a:t>
            </a:r>
          </a:p>
        </p:txBody>
      </p:sp>
      <p:pic>
        <p:nvPicPr>
          <p:cNvPr id="11" name="Audio 10">
            <a:hlinkClick r:id="" action="ppaction://media"/>
            <a:extLst>
              <a:ext uri="{FF2B5EF4-FFF2-40B4-BE49-F238E27FC236}">
                <a16:creationId xmlns:a16="http://schemas.microsoft.com/office/drawing/2014/main" id="{5749618A-F8CC-EC6F-71E8-E7E99D8835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0551550"/>
      </p:ext>
    </p:extLst>
  </p:cSld>
  <p:clrMapOvr>
    <a:masterClrMapping/>
  </p:clrMapOvr>
  <mc:AlternateContent xmlns:mc="http://schemas.openxmlformats.org/markup-compatibility/2006" xmlns:p14="http://schemas.microsoft.com/office/powerpoint/2010/main">
    <mc:Choice Requires="p14">
      <p:transition spd="slow" p14:dur="2000" advTm="54494"/>
    </mc:Choice>
    <mc:Fallback xmlns="">
      <p:transition spd="slow" advTm="5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4</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1">
            <a:extLst>
              <a:ext uri="{FF2B5EF4-FFF2-40B4-BE49-F238E27FC236}">
                <a16:creationId xmlns:a16="http://schemas.microsoft.com/office/drawing/2014/main" id="{3814CA5F-95CA-EE30-B326-BDBA1A97DA94}"/>
              </a:ext>
            </a:extLst>
          </p:cNvPr>
          <p:cNvSpPr txBox="1">
            <a:spLocks noGrp="1"/>
          </p:cNvSpPr>
          <p:nvPr>
            <p:ph type="title" idx="4294967295"/>
          </p:nvPr>
        </p:nvSpPr>
        <p:spPr>
          <a:xfrm>
            <a:off x="2695159" y="1395848"/>
            <a:ext cx="6801677" cy="1090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Land Acknowledgement</a:t>
            </a:r>
          </a:p>
        </p:txBody>
      </p:sp>
      <p:sp>
        <p:nvSpPr>
          <p:cNvPr id="6" name="Content Placeholder 3">
            <a:extLst>
              <a:ext uri="{FF2B5EF4-FFF2-40B4-BE49-F238E27FC236}">
                <a16:creationId xmlns:a16="http://schemas.microsoft.com/office/drawing/2014/main" id="{41EE63EE-F63B-CFCA-5862-6CE6ED1B4C1A}"/>
              </a:ext>
            </a:extLst>
          </p:cNvPr>
          <p:cNvSpPr txBox="1">
            <a:spLocks/>
          </p:cNvSpPr>
          <p:nvPr/>
        </p:nvSpPr>
        <p:spPr>
          <a:xfrm>
            <a:off x="896462" y="2888786"/>
            <a:ext cx="10097120" cy="296624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3300">
                <a:highlight>
                  <a:srgbClr val="FFFFFF"/>
                </a:highlight>
                <a:latin typeface="Arial" panose="020B0604020202020204" pitchFamily="34" charset="0"/>
                <a:cs typeface="Arial" panose="020B0604020202020204" pitchFamily="34" charset="0"/>
              </a:rPr>
              <a:t>We acknowledge that the land on which we live and work is part of the ancestral land of the Ojibwe, Chippewa, Odawa, and Potawatomi peoples, referred to collectively as the Anishinaabeg. It is through the connection of the Anishinaabeg with the spirit of the land, water and air that we recognize their unique cultures, traditions, and values. Together as treaty people, we have a shared responsibility to act with respect for the environment that sustains all life, protecting the future for those generations to come.</a:t>
            </a:r>
          </a:p>
          <a:p>
            <a:endParaRPr lang="en-US" sz="2000" b="1">
              <a:solidFill>
                <a:srgbClr val="656565"/>
              </a:solidFill>
              <a:highlight>
                <a:srgbClr val="FFFFFF"/>
              </a:highlight>
            </a:endParaRPr>
          </a:p>
          <a:p>
            <a:pPr marL="0" indent="0">
              <a:buNone/>
            </a:pPr>
            <a:endParaRPr lang="en-US"/>
          </a:p>
        </p:txBody>
      </p:sp>
      <p:pic>
        <p:nvPicPr>
          <p:cNvPr id="7" name="Audio 6">
            <a:hlinkClick r:id="" action="ppaction://media"/>
            <a:extLst>
              <a:ext uri="{FF2B5EF4-FFF2-40B4-BE49-F238E27FC236}">
                <a16:creationId xmlns:a16="http://schemas.microsoft.com/office/drawing/2014/main" id="{8B45E46D-FBBA-2BB1-E4F1-F8585EFA290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617827"/>
      </p:ext>
    </p:extLst>
  </p:cSld>
  <p:clrMapOvr>
    <a:masterClrMapping/>
  </p:clrMapOvr>
  <mc:AlternateContent xmlns:mc="http://schemas.openxmlformats.org/markup-compatibility/2006" xmlns:p14="http://schemas.microsoft.com/office/powerpoint/2010/main">
    <mc:Choice Requires="p14">
      <p:transition spd="slow" p14:dur="2000" advTm="36599"/>
    </mc:Choice>
    <mc:Fallback xmlns="">
      <p:transition spd="slow" advTm="3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5</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4">
            <a:extLst>
              <a:ext uri="{FF2B5EF4-FFF2-40B4-BE49-F238E27FC236}">
                <a16:creationId xmlns:a16="http://schemas.microsoft.com/office/drawing/2014/main" id="{4E316598-1258-59E0-E49B-16873C5DE412}"/>
              </a:ext>
            </a:extLst>
          </p:cNvPr>
          <p:cNvSpPr txBox="1">
            <a:spLocks noGrp="1"/>
          </p:cNvSpPr>
          <p:nvPr>
            <p:ph type="title" idx="4294967295"/>
          </p:nvPr>
        </p:nvSpPr>
        <p:spPr>
          <a:xfrm>
            <a:off x="900931" y="1474848"/>
            <a:ext cx="9779183" cy="9674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Body Image</a:t>
            </a:r>
          </a:p>
        </p:txBody>
      </p:sp>
      <p:sp>
        <p:nvSpPr>
          <p:cNvPr id="16" name="TextBox 15">
            <a:extLst>
              <a:ext uri="{FF2B5EF4-FFF2-40B4-BE49-F238E27FC236}">
                <a16:creationId xmlns:a16="http://schemas.microsoft.com/office/drawing/2014/main" id="{437DF03E-DCB1-DDD7-66A4-1010A43B0F28}"/>
              </a:ext>
            </a:extLst>
          </p:cNvPr>
          <p:cNvSpPr txBox="1"/>
          <p:nvPr/>
        </p:nvSpPr>
        <p:spPr>
          <a:xfrm>
            <a:off x="2383474" y="2796565"/>
            <a:ext cx="3286539" cy="1200329"/>
          </a:xfrm>
          <a:prstGeom prst="rect">
            <a:avLst/>
          </a:prstGeom>
          <a:noFill/>
        </p:spPr>
        <p:txBody>
          <a:bodyPr wrap="square" lIns="91440" tIns="45720" rIns="91440" bIns="45720" rtlCol="0" anchor="t">
            <a:spAutoFit/>
          </a:bodyPr>
          <a:lstStyle/>
          <a:p>
            <a:r>
              <a:rPr lang="en-US">
                <a:latin typeface="Arial"/>
                <a:cs typeface="Arial"/>
              </a:rPr>
              <a:t>Body image is how you think and feel about your body – what it looks like and what you believe about it.</a:t>
            </a:r>
          </a:p>
        </p:txBody>
      </p:sp>
      <p:sp>
        <p:nvSpPr>
          <p:cNvPr id="17" name="TextBox 16">
            <a:extLst>
              <a:ext uri="{FF2B5EF4-FFF2-40B4-BE49-F238E27FC236}">
                <a16:creationId xmlns:a16="http://schemas.microsoft.com/office/drawing/2014/main" id="{E2F3B431-CE39-1A0A-CD46-1CAB87B6A007}"/>
              </a:ext>
            </a:extLst>
          </p:cNvPr>
          <p:cNvSpPr txBox="1"/>
          <p:nvPr/>
        </p:nvSpPr>
        <p:spPr>
          <a:xfrm>
            <a:off x="2383474" y="4258571"/>
            <a:ext cx="3127513" cy="1477328"/>
          </a:xfrm>
          <a:prstGeom prst="rect">
            <a:avLst/>
          </a:prstGeom>
          <a:noFill/>
        </p:spPr>
        <p:txBody>
          <a:bodyPr wrap="square" lIns="91440" tIns="45720" rIns="91440" bIns="45720" rtlCol="0" anchor="t">
            <a:spAutoFit/>
          </a:bodyPr>
          <a:lstStyle/>
          <a:p>
            <a:r>
              <a:rPr lang="en-US">
                <a:latin typeface="Arial"/>
                <a:cs typeface="Arial"/>
              </a:rPr>
              <a:t>A positive body image is developed by understanding that bodies come in a variety of weights, shapes, sizes and abilities.</a:t>
            </a:r>
          </a:p>
        </p:txBody>
      </p:sp>
      <p:sp>
        <p:nvSpPr>
          <p:cNvPr id="18" name="TextBox 17">
            <a:extLst>
              <a:ext uri="{FF2B5EF4-FFF2-40B4-BE49-F238E27FC236}">
                <a16:creationId xmlns:a16="http://schemas.microsoft.com/office/drawing/2014/main" id="{84985CA0-0140-C5A4-ADCD-1C18C2AB1E26}"/>
              </a:ext>
            </a:extLst>
          </p:cNvPr>
          <p:cNvSpPr txBox="1"/>
          <p:nvPr/>
        </p:nvSpPr>
        <p:spPr>
          <a:xfrm>
            <a:off x="7752520" y="2709834"/>
            <a:ext cx="3445565" cy="923330"/>
          </a:xfrm>
          <a:prstGeom prst="rect">
            <a:avLst/>
          </a:prstGeom>
          <a:noFill/>
        </p:spPr>
        <p:txBody>
          <a:bodyPr wrap="square" lIns="91440" tIns="45720" rIns="91440" bIns="45720" rtlCol="0" anchor="t">
            <a:spAutoFit/>
          </a:bodyPr>
          <a:lstStyle/>
          <a:p>
            <a:r>
              <a:rPr lang="en-US">
                <a:latin typeface="Arial"/>
                <a:cs typeface="Arial"/>
              </a:rPr>
              <a:t>A positive body image means feeling comfortable, confident and happy about your body.</a:t>
            </a:r>
          </a:p>
        </p:txBody>
      </p:sp>
      <p:sp>
        <p:nvSpPr>
          <p:cNvPr id="19" name="TextBox 18">
            <a:extLst>
              <a:ext uri="{FF2B5EF4-FFF2-40B4-BE49-F238E27FC236}">
                <a16:creationId xmlns:a16="http://schemas.microsoft.com/office/drawing/2014/main" id="{2F0BC42A-2D4A-7187-B946-67DAE2BB5B9F}"/>
              </a:ext>
            </a:extLst>
          </p:cNvPr>
          <p:cNvSpPr txBox="1"/>
          <p:nvPr/>
        </p:nvSpPr>
        <p:spPr>
          <a:xfrm>
            <a:off x="7752520" y="4258571"/>
            <a:ext cx="3273289" cy="923330"/>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 positive body image is associated with psychological and physical well-being.</a:t>
            </a:r>
          </a:p>
        </p:txBody>
      </p:sp>
      <p:sp>
        <p:nvSpPr>
          <p:cNvPr id="20" name="Flowchart: Connector 19">
            <a:extLst>
              <a:ext uri="{FF2B5EF4-FFF2-40B4-BE49-F238E27FC236}">
                <a16:creationId xmlns:a16="http://schemas.microsoft.com/office/drawing/2014/main" id="{491C69D7-983B-AC13-1816-757CA27C04CC}"/>
              </a:ext>
              <a:ext uri="{C183D7F6-B498-43B3-948B-1728B52AA6E4}">
                <adec:decorative xmlns:adec="http://schemas.microsoft.com/office/drawing/2017/decorative" val="1"/>
              </a:ext>
            </a:extLst>
          </p:cNvPr>
          <p:cNvSpPr/>
          <p:nvPr/>
        </p:nvSpPr>
        <p:spPr>
          <a:xfrm>
            <a:off x="1128529" y="2785852"/>
            <a:ext cx="887895" cy="923330"/>
          </a:xfrm>
          <a:prstGeom prst="flowChartConnector">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F480EEC9-1ED1-09D1-3B31-C3A7A3608DCF}"/>
              </a:ext>
              <a:ext uri="{C183D7F6-B498-43B3-948B-1728B52AA6E4}">
                <adec:decorative xmlns:adec="http://schemas.microsoft.com/office/drawing/2017/decorative" val="1"/>
              </a:ext>
            </a:extLst>
          </p:cNvPr>
          <p:cNvSpPr/>
          <p:nvPr/>
        </p:nvSpPr>
        <p:spPr>
          <a:xfrm>
            <a:off x="1141564" y="4265718"/>
            <a:ext cx="887895" cy="923330"/>
          </a:xfrm>
          <a:prstGeom prst="flowChartConnector">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93CC538E-F04B-EB2C-7C74-116325F1F193}"/>
              </a:ext>
              <a:ext uri="{C183D7F6-B498-43B3-948B-1728B52AA6E4}">
                <adec:decorative xmlns:adec="http://schemas.microsoft.com/office/drawing/2017/decorative" val="1"/>
              </a:ext>
            </a:extLst>
          </p:cNvPr>
          <p:cNvSpPr/>
          <p:nvPr/>
        </p:nvSpPr>
        <p:spPr>
          <a:xfrm>
            <a:off x="6466843" y="2785852"/>
            <a:ext cx="887895" cy="923330"/>
          </a:xfrm>
          <a:prstGeom prst="flowChartConnector">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0FC60515-5B31-622A-E077-8796E4EED789}"/>
              </a:ext>
              <a:ext uri="{C183D7F6-B498-43B3-948B-1728B52AA6E4}">
                <adec:decorative xmlns:adec="http://schemas.microsoft.com/office/drawing/2017/decorative" val="1"/>
              </a:ext>
            </a:extLst>
          </p:cNvPr>
          <p:cNvSpPr/>
          <p:nvPr/>
        </p:nvSpPr>
        <p:spPr>
          <a:xfrm>
            <a:off x="6404113" y="4267501"/>
            <a:ext cx="934279" cy="914400"/>
          </a:xfrm>
          <a:prstGeom prst="flowChartConnector">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5" name="Graphic 24" descr="Head with gears with solid fill">
            <a:extLst>
              <a:ext uri="{FF2B5EF4-FFF2-40B4-BE49-F238E27FC236}">
                <a16:creationId xmlns:a16="http://schemas.microsoft.com/office/drawing/2014/main" id="{E6D06DC2-CF03-38A3-D322-8B85E87B66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1564" y="2796565"/>
            <a:ext cx="914400" cy="914400"/>
          </a:xfrm>
          <a:prstGeom prst="rect">
            <a:avLst/>
          </a:prstGeom>
        </p:spPr>
      </p:pic>
      <p:pic>
        <p:nvPicPr>
          <p:cNvPr id="27" name="Graphic 26" descr="Smiling face outline with solid fill">
            <a:extLst>
              <a:ext uri="{FF2B5EF4-FFF2-40B4-BE49-F238E27FC236}">
                <a16:creationId xmlns:a16="http://schemas.microsoft.com/office/drawing/2014/main" id="{57B59566-EF48-8896-4B4A-549E42F82D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6843" y="2801030"/>
            <a:ext cx="914400" cy="914400"/>
          </a:xfrm>
          <a:prstGeom prst="rect">
            <a:avLst/>
          </a:prstGeom>
        </p:spPr>
      </p:pic>
      <p:pic>
        <p:nvPicPr>
          <p:cNvPr id="29" name="Graphic 28" descr="Universal access with solid fill">
            <a:extLst>
              <a:ext uri="{FF2B5EF4-FFF2-40B4-BE49-F238E27FC236}">
                <a16:creationId xmlns:a16="http://schemas.microsoft.com/office/drawing/2014/main" id="{9FA0E091-B3D2-3096-07BF-6DE2909DEA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6191" y="4286751"/>
            <a:ext cx="914400" cy="914400"/>
          </a:xfrm>
          <a:prstGeom prst="rect">
            <a:avLst/>
          </a:prstGeom>
        </p:spPr>
      </p:pic>
      <p:pic>
        <p:nvPicPr>
          <p:cNvPr id="31" name="Graphic 30" descr="Home1 with solid fill">
            <a:extLst>
              <a:ext uri="{FF2B5EF4-FFF2-40B4-BE49-F238E27FC236}">
                <a16:creationId xmlns:a16="http://schemas.microsoft.com/office/drawing/2014/main" id="{C8B75863-6785-F075-B836-CD98650988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3992" y="4219668"/>
            <a:ext cx="914400" cy="914400"/>
          </a:xfrm>
          <a:prstGeom prst="rect">
            <a:avLst/>
          </a:prstGeom>
        </p:spPr>
      </p:pic>
      <p:pic>
        <p:nvPicPr>
          <p:cNvPr id="6" name="Audio 5">
            <a:hlinkClick r:id="" action="ppaction://media"/>
            <a:extLst>
              <a:ext uri="{FF2B5EF4-FFF2-40B4-BE49-F238E27FC236}">
                <a16:creationId xmlns:a16="http://schemas.microsoft.com/office/drawing/2014/main" id="{AAFA99AB-275E-B752-02C1-6C07F0A6C199}"/>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5018142"/>
      </p:ext>
    </p:extLst>
  </p:cSld>
  <p:clrMapOvr>
    <a:masterClrMapping/>
  </p:clrMapOvr>
  <mc:AlternateContent xmlns:mc="http://schemas.openxmlformats.org/markup-compatibility/2006" xmlns:p14="http://schemas.microsoft.com/office/powerpoint/2010/main">
    <mc:Choice Requires="p14">
      <p:transition spd="slow" p14:dur="2000" advTm="48973"/>
    </mc:Choice>
    <mc:Fallback xmlns="">
      <p:transition spd="slow" advTm="48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BE428-1B28-1C02-C80C-D53A9101C6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7C70B5-5BDD-90DB-6D06-164A680F7561}"/>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6</a:t>
            </a:fld>
            <a:endParaRPr lang="en-US"/>
          </a:p>
        </p:txBody>
      </p:sp>
      <p:pic>
        <p:nvPicPr>
          <p:cNvPr id="4" name="Picture 3">
            <a:extLst>
              <a:ext uri="{FF2B5EF4-FFF2-40B4-BE49-F238E27FC236}">
                <a16:creationId xmlns:a16="http://schemas.microsoft.com/office/drawing/2014/main" id="{B098475D-A8B9-4FCB-019F-BAAEB87DAEC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1">
            <a:extLst>
              <a:ext uri="{FF2B5EF4-FFF2-40B4-BE49-F238E27FC236}">
                <a16:creationId xmlns:a16="http://schemas.microsoft.com/office/drawing/2014/main" id="{CB654B2C-D51F-9977-7B16-8ACCCB535F3D}"/>
              </a:ext>
            </a:extLst>
          </p:cNvPr>
          <p:cNvSpPr txBox="1">
            <a:spLocks noGrp="1"/>
          </p:cNvSpPr>
          <p:nvPr>
            <p:ph type="title" idx="4294967295"/>
          </p:nvPr>
        </p:nvSpPr>
        <p:spPr>
          <a:xfrm>
            <a:off x="815801" y="1395849"/>
            <a:ext cx="6245912" cy="1179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Self-esteem</a:t>
            </a:r>
          </a:p>
        </p:txBody>
      </p:sp>
      <p:sp>
        <p:nvSpPr>
          <p:cNvPr id="5" name="TextBox 4">
            <a:extLst>
              <a:ext uri="{FF2B5EF4-FFF2-40B4-BE49-F238E27FC236}">
                <a16:creationId xmlns:a16="http://schemas.microsoft.com/office/drawing/2014/main" id="{58B75855-E8BD-7419-BEF1-31D233542C8F}"/>
              </a:ext>
            </a:extLst>
          </p:cNvPr>
          <p:cNvSpPr txBox="1"/>
          <p:nvPr/>
        </p:nvSpPr>
        <p:spPr>
          <a:xfrm>
            <a:off x="980243" y="3213925"/>
            <a:ext cx="2834640" cy="1828800"/>
          </a:xfrm>
          <a:prstGeom prst="rect">
            <a:avLst/>
          </a:prstGeom>
          <a:noFill/>
          <a:ln w="63500">
            <a:solidFill>
              <a:srgbClr val="2C7F8C"/>
            </a:solidFill>
          </a:ln>
        </p:spPr>
        <p:txBody>
          <a:bodyPr wrap="square" lIns="91440" tIns="45720" rIns="91440" bIns="45720" rtlCol="0" anchor="ctr">
            <a:spAutoFit/>
          </a:bodyPr>
          <a:lstStyle/>
          <a:p>
            <a:pPr algn="ctr"/>
            <a:r>
              <a:rPr lang="en-US" sz="2400">
                <a:latin typeface="Arial"/>
                <a:cs typeface="Arial"/>
              </a:rPr>
              <a:t>Is closely tied to body image</a:t>
            </a:r>
          </a:p>
        </p:txBody>
      </p:sp>
      <p:sp>
        <p:nvSpPr>
          <p:cNvPr id="6" name="TextBox 5">
            <a:extLst>
              <a:ext uri="{FF2B5EF4-FFF2-40B4-BE49-F238E27FC236}">
                <a16:creationId xmlns:a16="http://schemas.microsoft.com/office/drawing/2014/main" id="{A48C56B8-F662-1563-55CB-EEA40C40A600}"/>
              </a:ext>
            </a:extLst>
          </p:cNvPr>
          <p:cNvSpPr txBox="1"/>
          <p:nvPr/>
        </p:nvSpPr>
        <p:spPr>
          <a:xfrm>
            <a:off x="4624800" y="3213925"/>
            <a:ext cx="2834640" cy="1828800"/>
          </a:xfrm>
          <a:prstGeom prst="rect">
            <a:avLst/>
          </a:prstGeom>
          <a:noFill/>
          <a:ln w="63500">
            <a:solidFill>
              <a:srgbClr val="2C7F8C"/>
            </a:solidFill>
          </a:ln>
        </p:spPr>
        <p:txBody>
          <a:bodyPr wrap="square" lIns="91440" tIns="45720" rIns="91440" bIns="45720" rtlCol="0" anchor="ctr">
            <a:spAutoFit/>
          </a:bodyPr>
          <a:lstStyle/>
          <a:p>
            <a:pPr algn="ctr"/>
            <a:r>
              <a:rPr lang="en-US" sz="2400">
                <a:latin typeface="Arial"/>
                <a:cs typeface="Arial"/>
              </a:rPr>
              <a:t>Refers to how worthy and confident a person feels</a:t>
            </a:r>
          </a:p>
        </p:txBody>
      </p:sp>
      <p:sp>
        <p:nvSpPr>
          <p:cNvPr id="8" name="TextBox 7">
            <a:extLst>
              <a:ext uri="{FF2B5EF4-FFF2-40B4-BE49-F238E27FC236}">
                <a16:creationId xmlns:a16="http://schemas.microsoft.com/office/drawing/2014/main" id="{1BC24581-DA27-FC7A-D23C-6531A59A61C3}"/>
              </a:ext>
            </a:extLst>
          </p:cNvPr>
          <p:cNvSpPr txBox="1"/>
          <p:nvPr/>
        </p:nvSpPr>
        <p:spPr>
          <a:xfrm>
            <a:off x="8269357" y="3213925"/>
            <a:ext cx="2834640" cy="1828800"/>
          </a:xfrm>
          <a:prstGeom prst="rect">
            <a:avLst/>
          </a:prstGeom>
          <a:noFill/>
          <a:ln w="63500">
            <a:solidFill>
              <a:srgbClr val="2C7F8C"/>
            </a:solidFill>
          </a:ln>
        </p:spPr>
        <p:txBody>
          <a:bodyPr wrap="square" lIns="91440" tIns="45720" rIns="91440" bIns="45720" rtlCol="0" anchor="ctr">
            <a:spAutoFit/>
          </a:bodyPr>
          <a:lstStyle/>
          <a:p>
            <a:pPr algn="ctr"/>
            <a:r>
              <a:rPr lang="en-US" sz="2400">
                <a:latin typeface="Arial"/>
                <a:cs typeface="Arial"/>
              </a:rPr>
              <a:t>It also refers to the level of self-respect a person has for themselves</a:t>
            </a:r>
          </a:p>
        </p:txBody>
      </p:sp>
      <p:pic>
        <p:nvPicPr>
          <p:cNvPr id="9" name="Audio 8">
            <a:hlinkClick r:id="" action="ppaction://media"/>
            <a:extLst>
              <a:ext uri="{FF2B5EF4-FFF2-40B4-BE49-F238E27FC236}">
                <a16:creationId xmlns:a16="http://schemas.microsoft.com/office/drawing/2014/main" id="{2D5AD9B2-CD41-FCF8-53EF-B4EBFE488B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97809"/>
      </p:ext>
    </p:extLst>
  </p:cSld>
  <p:clrMapOvr>
    <a:masterClrMapping/>
  </p:clrMapOvr>
  <mc:AlternateContent xmlns:mc="http://schemas.openxmlformats.org/markup-compatibility/2006" xmlns:p14="http://schemas.microsoft.com/office/powerpoint/2010/main">
    <mc:Choice Requires="p14">
      <p:transition spd="slow" p14:dur="2000" advTm="13546"/>
    </mc:Choice>
    <mc:Fallback xmlns="">
      <p:transition spd="slow" advTm="1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FB5F7-5AD4-A253-34D9-4FEDE430C9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F2D988-3B2E-4EC6-A9B1-1D968271D541}"/>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7</a:t>
            </a:fld>
            <a:endParaRPr lang="en-US"/>
          </a:p>
        </p:txBody>
      </p:sp>
      <p:pic>
        <p:nvPicPr>
          <p:cNvPr id="4" name="Picture 3">
            <a:extLst>
              <a:ext uri="{FF2B5EF4-FFF2-40B4-BE49-F238E27FC236}">
                <a16:creationId xmlns:a16="http://schemas.microsoft.com/office/drawing/2014/main" id="{E4524E47-145C-3688-691A-F5461FF271C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5">
            <a:extLst>
              <a:ext uri="{FF2B5EF4-FFF2-40B4-BE49-F238E27FC236}">
                <a16:creationId xmlns:a16="http://schemas.microsoft.com/office/drawing/2014/main" id="{8C672916-C215-947A-1C5F-C15E13ADC4E6}"/>
              </a:ext>
            </a:extLst>
          </p:cNvPr>
          <p:cNvSpPr txBox="1">
            <a:spLocks noGrp="1"/>
          </p:cNvSpPr>
          <p:nvPr>
            <p:ph type="title" idx="4294967295"/>
          </p:nvPr>
        </p:nvSpPr>
        <p:spPr>
          <a:xfrm>
            <a:off x="700344" y="1853852"/>
            <a:ext cx="5116286" cy="30101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Positive body image is linked to positive </a:t>
            </a:r>
            <a:br>
              <a:rPr kumimoji="0" lang="en-US" sz="48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br>
            <a:r>
              <a:rPr kumimoji="0" lang="en-US" sz="48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self-esteem.</a:t>
            </a:r>
          </a:p>
        </p:txBody>
      </p:sp>
      <p:pic>
        <p:nvPicPr>
          <p:cNvPr id="7" name="Picture 6">
            <a:extLst>
              <a:ext uri="{FF2B5EF4-FFF2-40B4-BE49-F238E27FC236}">
                <a16:creationId xmlns:a16="http://schemas.microsoft.com/office/drawing/2014/main" id="{AA18EDE3-45B0-DC2F-AFE7-B4AD4C5D11F4}"/>
              </a:ext>
              <a:ext uri="{C183D7F6-B498-43B3-948B-1728B52AA6E4}">
                <adec:decorative xmlns:adec="http://schemas.microsoft.com/office/drawing/2017/decorative" val="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536"/>
          <a:stretch/>
        </p:blipFill>
        <p:spPr>
          <a:xfrm>
            <a:off x="6375371" y="2408766"/>
            <a:ext cx="4663440" cy="1677502"/>
          </a:xfrm>
          <a:prstGeom prst="rect">
            <a:avLst/>
          </a:prstGeom>
          <a:noFill/>
        </p:spPr>
      </p:pic>
      <p:pic>
        <p:nvPicPr>
          <p:cNvPr id="11" name="Audio 10">
            <a:hlinkClick r:id="" action="ppaction://media"/>
            <a:extLst>
              <a:ext uri="{FF2B5EF4-FFF2-40B4-BE49-F238E27FC236}">
                <a16:creationId xmlns:a16="http://schemas.microsoft.com/office/drawing/2014/main" id="{05569239-B0A5-52A1-F179-3D454CDF970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4757582"/>
      </p:ext>
    </p:extLst>
  </p:cSld>
  <p:clrMapOvr>
    <a:masterClrMapping/>
  </p:clrMapOvr>
  <mc:AlternateContent xmlns:mc="http://schemas.openxmlformats.org/markup-compatibility/2006" xmlns:p14="http://schemas.microsoft.com/office/powerpoint/2010/main">
    <mc:Choice Requires="p14">
      <p:transition spd="slow" p14:dur="2000" advTm="20273"/>
    </mc:Choice>
    <mc:Fallback xmlns="">
      <p:transition spd="slow" advTm="2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31D74-D2EF-AD7A-D909-F2631B13FCB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76B3B4-A313-3D78-E8D5-A6EC1FC94E49}"/>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8</a:t>
            </a:fld>
            <a:endParaRPr lang="en-US"/>
          </a:p>
        </p:txBody>
      </p:sp>
      <p:pic>
        <p:nvPicPr>
          <p:cNvPr id="4" name="Picture 3">
            <a:extLst>
              <a:ext uri="{FF2B5EF4-FFF2-40B4-BE49-F238E27FC236}">
                <a16:creationId xmlns:a16="http://schemas.microsoft.com/office/drawing/2014/main" id="{AE05F62A-BF09-1265-D2D4-DFC19B9D899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5">
            <a:extLst>
              <a:ext uri="{FF2B5EF4-FFF2-40B4-BE49-F238E27FC236}">
                <a16:creationId xmlns:a16="http://schemas.microsoft.com/office/drawing/2014/main" id="{5393D73A-51A3-FD68-F00C-059E8AC3972A}"/>
              </a:ext>
            </a:extLst>
          </p:cNvPr>
          <p:cNvSpPr txBox="1">
            <a:spLocks/>
          </p:cNvSpPr>
          <p:nvPr/>
        </p:nvSpPr>
        <p:spPr>
          <a:xfrm>
            <a:off x="1206408" y="2501900"/>
            <a:ext cx="9779183" cy="3078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Arial" panose="020B0604020202020204" pitchFamily="34" charset="0"/>
                <a:cs typeface="Arial" panose="020B0604020202020204" pitchFamily="34" charset="0"/>
              </a:rPr>
              <a:t>Negative body image and self-esteem can have serious effects on health.</a:t>
            </a:r>
            <a:br>
              <a:rPr lang="en-US" sz="3600">
                <a:latin typeface="Arial" panose="020B0604020202020204" pitchFamily="34" charset="0"/>
                <a:cs typeface="Arial" panose="020B0604020202020204" pitchFamily="34" charset="0"/>
              </a:rPr>
            </a:b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In 2023, 56% of Ontario youth report being preoccupied with their weight or body shape.</a:t>
            </a:r>
          </a:p>
        </p:txBody>
      </p:sp>
      <p:sp>
        <p:nvSpPr>
          <p:cNvPr id="6" name="TextBox 5">
            <a:extLst>
              <a:ext uri="{FF2B5EF4-FFF2-40B4-BE49-F238E27FC236}">
                <a16:creationId xmlns:a16="http://schemas.microsoft.com/office/drawing/2014/main" id="{698A8A53-79B8-6629-42CA-53E795E505FA}"/>
              </a:ext>
            </a:extLst>
          </p:cNvPr>
          <p:cNvSpPr txBox="1"/>
          <p:nvPr/>
        </p:nvSpPr>
        <p:spPr>
          <a:xfrm>
            <a:off x="1206408" y="5754695"/>
            <a:ext cx="9951460" cy="523220"/>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Boak, A., Hamilton, H.A. (2024). The mental health and well-being of Ontario students, 1991-2023: Findings from the Ontario Student Drug Use and Health Survey (OSDUHS). Toronto, ON: Centre for Addiction and Mental Health.</a:t>
            </a:r>
          </a:p>
        </p:txBody>
      </p:sp>
      <p:sp>
        <p:nvSpPr>
          <p:cNvPr id="5" name="Title 4">
            <a:extLst>
              <a:ext uri="{FF2B5EF4-FFF2-40B4-BE49-F238E27FC236}">
                <a16:creationId xmlns:a16="http://schemas.microsoft.com/office/drawing/2014/main" id="{AF976DA0-7004-DE3B-6F90-CA9DFD6359DF}"/>
              </a:ext>
            </a:extLst>
          </p:cNvPr>
          <p:cNvSpPr>
            <a:spLocks noGrp="1"/>
          </p:cNvSpPr>
          <p:nvPr>
            <p:ph type="title" idx="4294967295"/>
          </p:nvPr>
        </p:nvSpPr>
        <p:spPr>
          <a:xfrm>
            <a:off x="1206408" y="1047359"/>
            <a:ext cx="10515600" cy="1325563"/>
          </a:xfrm>
        </p:spPr>
        <p:txBody>
          <a:bodyPr/>
          <a:lstStyle/>
          <a:p>
            <a:r>
              <a:rPr lang="en-US">
                <a:latin typeface="Poppins SemiBold" panose="00000700000000000000" pitchFamily="2" charset="0"/>
                <a:cs typeface="Poppins SemiBold" panose="00000700000000000000" pitchFamily="2" charset="0"/>
              </a:rPr>
              <a:t>Negative Body Image</a:t>
            </a:r>
          </a:p>
        </p:txBody>
      </p:sp>
      <p:pic>
        <p:nvPicPr>
          <p:cNvPr id="8" name="Audio 7">
            <a:hlinkClick r:id="" action="ppaction://media"/>
            <a:extLst>
              <a:ext uri="{FF2B5EF4-FFF2-40B4-BE49-F238E27FC236}">
                <a16:creationId xmlns:a16="http://schemas.microsoft.com/office/drawing/2014/main" id="{58AF2EBB-A067-E6AD-61D3-93DEF98E38C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6086398"/>
      </p:ext>
    </p:extLst>
  </p:cSld>
  <p:clrMapOvr>
    <a:masterClrMapping/>
  </p:clrMapOvr>
  <mc:AlternateContent xmlns:mc="http://schemas.openxmlformats.org/markup-compatibility/2006" xmlns:p14="http://schemas.microsoft.com/office/powerpoint/2010/main">
    <mc:Choice Requires="p14">
      <p:transition spd="slow" p14:dur="2000" advTm="50580"/>
    </mc:Choice>
    <mc:Fallback xmlns="">
      <p:transition spd="slow" advTm="5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56CA6-3033-A4B3-A8C3-0161502DE2B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AB4168-121E-E19A-8608-74A314FA15A3}"/>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9</a:t>
            </a:fld>
            <a:endParaRPr lang="en-US"/>
          </a:p>
        </p:txBody>
      </p:sp>
      <p:pic>
        <p:nvPicPr>
          <p:cNvPr id="4" name="Picture 3">
            <a:extLst>
              <a:ext uri="{FF2B5EF4-FFF2-40B4-BE49-F238E27FC236}">
                <a16:creationId xmlns:a16="http://schemas.microsoft.com/office/drawing/2014/main" id="{A6A0408E-2B49-2B48-0A64-AB81674F26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1">
            <a:extLst>
              <a:ext uri="{FF2B5EF4-FFF2-40B4-BE49-F238E27FC236}">
                <a16:creationId xmlns:a16="http://schemas.microsoft.com/office/drawing/2014/main" id="{D2FD7FF1-209F-7E2E-7DD4-D54B6A41708F}"/>
              </a:ext>
            </a:extLst>
          </p:cNvPr>
          <p:cNvSpPr txBox="1">
            <a:spLocks noGrp="1"/>
          </p:cNvSpPr>
          <p:nvPr>
            <p:ph type="title" idx="4294967295"/>
          </p:nvPr>
        </p:nvSpPr>
        <p:spPr>
          <a:xfrm>
            <a:off x="492770" y="1395849"/>
            <a:ext cx="11103027" cy="11667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Body image and self-esteem begin to develop early in life and are influenced by many factors, including: </a:t>
            </a:r>
          </a:p>
        </p:txBody>
      </p:sp>
      <p:graphicFrame>
        <p:nvGraphicFramePr>
          <p:cNvPr id="5" name="Table 4">
            <a:extLst>
              <a:ext uri="{FF2B5EF4-FFF2-40B4-BE49-F238E27FC236}">
                <a16:creationId xmlns:a16="http://schemas.microsoft.com/office/drawing/2014/main" id="{6BA29232-43B6-BA4D-59A8-B8DBB5705D2E}"/>
              </a:ext>
            </a:extLst>
          </p:cNvPr>
          <p:cNvGraphicFramePr>
            <a:graphicFrameLocks noGrp="1"/>
          </p:cNvGraphicFramePr>
          <p:nvPr>
            <p:extLst>
              <p:ext uri="{D42A27DB-BD31-4B8C-83A1-F6EECF244321}">
                <p14:modId xmlns:p14="http://schemas.microsoft.com/office/powerpoint/2010/main" val="27692042"/>
              </p:ext>
            </p:extLst>
          </p:nvPr>
        </p:nvGraphicFramePr>
        <p:xfrm>
          <a:off x="579091" y="3068334"/>
          <a:ext cx="8128000" cy="2219960"/>
        </p:xfrm>
        <a:graphic>
          <a:graphicData uri="http://schemas.openxmlformats.org/drawingml/2006/table">
            <a:tbl>
              <a:tblPr firstRow="1" bandRow="1">
                <a:tableStyleId>{3B4B98B0-60AC-42C2-AFA5-B58CD77FA1E5}</a:tableStyleId>
              </a:tblPr>
              <a:tblGrid>
                <a:gridCol w="8128000">
                  <a:extLst>
                    <a:ext uri="{9D8B030D-6E8A-4147-A177-3AD203B41FA5}">
                      <a16:colId xmlns:a16="http://schemas.microsoft.com/office/drawing/2014/main" val="3135777594"/>
                    </a:ext>
                  </a:extLst>
                </a:gridCol>
              </a:tblGrid>
              <a:tr h="352411">
                <a:tc>
                  <a:txBody>
                    <a:bodyPr/>
                    <a:lstStyle/>
                    <a:p>
                      <a:r>
                        <a:rPr lang="en-US" sz="1800" b="0">
                          <a:latin typeface="Arial" panose="020B0604020202020204" pitchFamily="34" charset="0"/>
                          <a:cs typeface="Arial" panose="020B0604020202020204" pitchFamily="34" charset="0"/>
                        </a:rPr>
                        <a:t>Parents and caregivers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335076"/>
                  </a:ext>
                </a:extLst>
              </a:tr>
              <a:tr h="370840">
                <a:tc>
                  <a:txBody>
                    <a:bodyPr/>
                    <a:lstStyle/>
                    <a:p>
                      <a:r>
                        <a:rPr lang="en-US" sz="1800" b="0">
                          <a:latin typeface="Arial" panose="020B0604020202020204" pitchFamily="34" charset="0"/>
                          <a:cs typeface="Arial" panose="020B0604020202020204" pitchFamily="34" charset="0"/>
                        </a:rPr>
                        <a:t>Friends and peers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5833640"/>
                  </a:ext>
                </a:extLst>
              </a:tr>
              <a:tr h="370840">
                <a:tc>
                  <a:txBody>
                    <a:bodyPr/>
                    <a:lstStyle/>
                    <a:p>
                      <a:r>
                        <a:rPr lang="en-US" sz="1800" b="0">
                          <a:latin typeface="Arial" panose="020B0604020202020204" pitchFamily="34" charset="0"/>
                          <a:cs typeface="Arial" panose="020B0604020202020204" pitchFamily="34" charset="0"/>
                        </a:rPr>
                        <a:t>Educators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9138961"/>
                  </a:ext>
                </a:extLst>
              </a:tr>
              <a:tr h="370840">
                <a:tc>
                  <a:txBody>
                    <a:bodyPr/>
                    <a:lstStyle/>
                    <a:p>
                      <a:r>
                        <a:rPr lang="en-US" sz="1800" b="0">
                          <a:latin typeface="Arial" panose="020B0604020202020204" pitchFamily="34" charset="0"/>
                          <a:cs typeface="Arial" panose="020B0604020202020204" pitchFamily="34" charset="0"/>
                        </a:rPr>
                        <a:t>Media – Social media, TV, movies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5273989"/>
                  </a:ext>
                </a:extLst>
              </a:tr>
              <a:tr h="370840">
                <a:tc>
                  <a:txBody>
                    <a:bodyPr/>
                    <a:lstStyle/>
                    <a:p>
                      <a:r>
                        <a:rPr lang="en-US" sz="1800" b="0">
                          <a:latin typeface="Arial" panose="020B0604020202020204" pitchFamily="34" charset="0"/>
                          <a:cs typeface="Arial" panose="020B0604020202020204" pitchFamily="34" charset="0"/>
                        </a:rPr>
                        <a:t>Physical environments (e.g., store mannequins, advertising, posters)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2557502"/>
                  </a:ext>
                </a:extLst>
              </a:tr>
              <a:tr h="370840">
                <a:tc>
                  <a:txBody>
                    <a:bodyPr/>
                    <a:lstStyle/>
                    <a:p>
                      <a:r>
                        <a:rPr lang="en-US" sz="1800" b="0">
                          <a:latin typeface="Arial" panose="020B0604020202020204" pitchFamily="34" charset="0"/>
                          <a:cs typeface="Arial" panose="020B0604020202020204" pitchFamily="34" charset="0"/>
                        </a:rPr>
                        <a:t>Social environments (e.g., sports clubs,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914261"/>
                  </a:ext>
                </a:extLst>
              </a:tr>
            </a:tbl>
          </a:graphicData>
        </a:graphic>
      </p:graphicFrame>
      <p:pic>
        <p:nvPicPr>
          <p:cNvPr id="8" name="Picture Placeholder 24" descr="A couple of people looking at a computer">
            <a:extLst>
              <a:ext uri="{FF2B5EF4-FFF2-40B4-BE49-F238E27FC236}">
                <a16:creationId xmlns:a16="http://schemas.microsoft.com/office/drawing/2014/main" id="{3FC05415-31DB-23E8-1BE8-C673F46991CD}"/>
              </a:ext>
            </a:extLst>
          </p:cNvPr>
          <p:cNvPicPr>
            <a:picLocks noChangeAspect="1"/>
          </p:cNvPicPr>
          <p:nvPr/>
        </p:nvPicPr>
        <p:blipFill>
          <a:blip r:embed="rId6">
            <a:duotone>
              <a:schemeClr val="accent4">
                <a:shade val="45000"/>
                <a:satMod val="135000"/>
              </a:schemeClr>
              <a:prstClr val="white"/>
            </a:duotone>
          </a:blip>
          <a:srcRect l="16667" r="16667"/>
          <a:stretch/>
        </p:blipFill>
        <p:spPr>
          <a:xfrm>
            <a:off x="8073736" y="2424825"/>
            <a:ext cx="3820163" cy="3820163"/>
          </a:xfrm>
          <a:prstGeom prst="ellipse">
            <a:avLst/>
          </a:prstGeom>
        </p:spPr>
      </p:pic>
      <p:pic>
        <p:nvPicPr>
          <p:cNvPr id="26" name="Audio 25">
            <a:hlinkClick r:id="" action="ppaction://media"/>
            <a:extLst>
              <a:ext uri="{FF2B5EF4-FFF2-40B4-BE49-F238E27FC236}">
                <a16:creationId xmlns:a16="http://schemas.microsoft.com/office/drawing/2014/main" id="{C9B27817-5CA7-3DDE-5166-B0419EFD6F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6637427"/>
      </p:ext>
    </p:extLst>
  </p:cSld>
  <p:clrMapOvr>
    <a:masterClrMapping/>
  </p:clrMapOvr>
  <mc:AlternateContent xmlns:mc="http://schemas.openxmlformats.org/markup-compatibility/2006" xmlns:p14="http://schemas.microsoft.com/office/powerpoint/2010/main">
    <mc:Choice Requires="p14">
      <p:transition spd="slow" p14:dur="2000" advTm="34472"/>
    </mc:Choice>
    <mc:Fallback xmlns="">
      <p:transition spd="slow" advTm="3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8e6707b-161d-4d81-8a79-90e8fe07a04f">J576RJ3DDPUZ-1066469933-445</_dlc_DocId>
    <_dlc_DocIdUrl xmlns="98e6707b-161d-4d81-8a79-90e8fe07a04f">
      <Url>https://countylambtononca.sharepoint.com/sites/LPH-Promotion/_layouts/15/DocIdRedir.aspx?ID=J576RJ3DDPUZ-1066469933-445</Url>
      <Description>J576RJ3DDPUZ-1066469933-445</Description>
    </_dlc_DocIdUrl>
    <lcf76f155ced4ddcb4097134ff3c332f xmlns="6d665a2b-0ec0-4eca-8f8e-c87647fb89e0">
      <Terms xmlns="http://schemas.microsoft.com/office/infopath/2007/PartnerControls"/>
    </lcf76f155ced4ddcb4097134ff3c332f>
    <TaxCatchAll xmlns="98e6707b-161d-4d81-8a79-90e8fe07a0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C68DAD96D4137840A9396E0503B890C9" ma:contentTypeVersion="14" ma:contentTypeDescription="Create a new document." ma:contentTypeScope="" ma:versionID="5fd80b2db912e19c3b4fc12ea4154e8c">
  <xsd:schema xmlns:xsd="http://www.w3.org/2001/XMLSchema" xmlns:xs="http://www.w3.org/2001/XMLSchema" xmlns:p="http://schemas.microsoft.com/office/2006/metadata/properties" xmlns:ns2="98e6707b-161d-4d81-8a79-90e8fe07a04f" xmlns:ns3="6d665a2b-0ec0-4eca-8f8e-c87647fb89e0" targetNamespace="http://schemas.microsoft.com/office/2006/metadata/properties" ma:root="true" ma:fieldsID="c9ed16fbc95597679aa75a111d8bd0d0" ns2:_="" ns3:_="">
    <xsd:import namespace="98e6707b-161d-4d81-8a79-90e8fe07a04f"/>
    <xsd:import namespace="6d665a2b-0ec0-4eca-8f8e-c87647fb89e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e6707b-161d-4d81-8a79-90e8fe07a04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19150bab-81eb-4a85-9786-9390f5c5ebcf}" ma:internalName="TaxCatchAll" ma:showField="CatchAllData" ma:web="98e6707b-161d-4d81-8a79-90e8fe07a0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665a2b-0ec0-4eca-8f8e-c87647fb89e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9229519-f473-442d-ae5e-1184006acbe2"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0FD2F8-BC1A-4F74-A0F0-9CFDBBE3879E}">
  <ds:schemaRefs>
    <ds:schemaRef ds:uri="98e6707b-161d-4d81-8a79-90e8fe07a04f"/>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6d665a2b-0ec0-4eca-8f8e-c87647fb89e0"/>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7EE31491-AC40-421F-9E99-380B1C8316F3}">
  <ds:schemaRefs>
    <ds:schemaRef ds:uri="http://schemas.microsoft.com/sharepoint/v3/contenttype/forms"/>
  </ds:schemaRefs>
</ds:datastoreItem>
</file>

<file path=customXml/itemProps3.xml><?xml version="1.0" encoding="utf-8"?>
<ds:datastoreItem xmlns:ds="http://schemas.openxmlformats.org/officeDocument/2006/customXml" ds:itemID="{7E8AABDE-F2B0-4573-8A18-1BF5453B13D7}">
  <ds:schemaRefs>
    <ds:schemaRef ds:uri="http://schemas.microsoft.com/sharepoint/events"/>
  </ds:schemaRefs>
</ds:datastoreItem>
</file>

<file path=customXml/itemProps4.xml><?xml version="1.0" encoding="utf-8"?>
<ds:datastoreItem xmlns:ds="http://schemas.openxmlformats.org/officeDocument/2006/customXml" ds:itemID="{43A9DF78-FA2D-498C-ABCC-6FF5AAF0F0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e6707b-161d-4d81-8a79-90e8fe07a04f"/>
    <ds:schemaRef ds:uri="6d665a2b-0ec0-4eca-8f8e-c87647fb8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63</TotalTime>
  <Words>2833</Words>
  <Application>Microsoft Office PowerPoint</Application>
  <PresentationFormat>Widescreen</PresentationFormat>
  <Paragraphs>240</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Body Image in the Classroom</vt:lpstr>
      <vt:lpstr>Overview</vt:lpstr>
      <vt:lpstr>Purpose of the Presentation</vt:lpstr>
      <vt:lpstr>Land Acknowledgement</vt:lpstr>
      <vt:lpstr>Body Image</vt:lpstr>
      <vt:lpstr>Self-esteem</vt:lpstr>
      <vt:lpstr>Positive body image is linked to positive  self-esteem.</vt:lpstr>
      <vt:lpstr>Negative Body Image</vt:lpstr>
      <vt:lpstr>Body image and self-esteem begin to develop early in life and are influenced by many factors, including: </vt:lpstr>
      <vt:lpstr>Why schools?</vt:lpstr>
      <vt:lpstr>Promote Positive Body Image by:</vt:lpstr>
      <vt:lpstr>Quick Tips to Support Health &amp; Educational Outcomes</vt:lpstr>
      <vt:lpstr>Quick Tips to Support Health &amp; Educational Outcomes </vt:lpstr>
      <vt:lpstr>Final Tips &amp;Takeaways</vt:lpstr>
      <vt:lpstr>Resources</vt:lpstr>
      <vt:lpstr>Thank you!</vt:lpstr>
    </vt:vector>
  </TitlesOfParts>
  <Company>County of Lambton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Kevin Hall</dc:creator>
  <cp:lastModifiedBy>Connie VanBellinghen</cp:lastModifiedBy>
  <cp:revision>3</cp:revision>
  <dcterms:created xsi:type="dcterms:W3CDTF">2024-10-31T18:27:07Z</dcterms:created>
  <dcterms:modified xsi:type="dcterms:W3CDTF">2025-07-23T13:47:10Z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0x010100C68DAD96D4137840A9396E0503B890C9</vt:lpwstr>
  </property>
  <property fmtid="{D5CDD505-2E9C-101B-9397-08002B2CF9AE}" pid="3" name="_dlc_DocIdItemGuid">
    <vt:lpwstr>f4fe80d8-5c92-4db6-834e-f205a007aaf6</vt:lpwstr>
  </property>
  <property fmtid="{D5CDD505-2E9C-101B-9397-08002B2CF9AE}" pid="4" name="MediaServiceImageTags">
    <vt:lpwstr/>
  </property>
</Properties>
</file>