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5"/>
  </p:sldMasterIdLst>
  <p:notesMasterIdLst>
    <p:notesMasterId r:id="rId25"/>
  </p:notesMasterIdLst>
  <p:handoutMasterIdLst>
    <p:handoutMasterId r:id="rId26"/>
  </p:handoutMasterIdLst>
  <p:sldIdLst>
    <p:sldId id="261" r:id="rId6"/>
    <p:sldId id="257" r:id="rId7"/>
    <p:sldId id="258" r:id="rId8"/>
    <p:sldId id="278" r:id="rId9"/>
    <p:sldId id="259" r:id="rId10"/>
    <p:sldId id="260"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617DE3-921A-3D3B-5ABD-E9E8C079F14E}" name="Connie VanBellinghen" initials="CV" userId="S::Connie.VanBellinghen@county-lambton.on.ca::93d3eb57-d22b-44eb-8468-76624a90ffe7" providerId="AD"/>
  <p188:author id="{FDDDC9E8-4266-11BC-25C2-21FB59ED57B9}" name="Lana Smith" initials="LS" userId="S::lana.smith@county-lambton.on.ca::324611b4-155c-46ed-a71b-22ad926f19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9E2E9"/>
    <a:srgbClr val="2C7F8C"/>
    <a:srgbClr val="465B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D67B62-12E5-4854-BD95-FBECA521F493}" v="80" dt="2025-03-13T19:59:47.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0D1CBA-6BFC-259A-1732-7A2CD5F3F7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5153F3-9D4C-E6AE-6FD9-C8241301F4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ED2A7C-926F-46AF-8006-94559B909B2C}" type="datetimeFigureOut">
              <a:rPr lang="en-US" smtClean="0"/>
              <a:t>7/23/2025</a:t>
            </a:fld>
            <a:endParaRPr lang="en-US"/>
          </a:p>
        </p:txBody>
      </p:sp>
      <p:sp>
        <p:nvSpPr>
          <p:cNvPr id="4" name="Footer Placeholder 3">
            <a:extLst>
              <a:ext uri="{FF2B5EF4-FFF2-40B4-BE49-F238E27FC236}">
                <a16:creationId xmlns:a16="http://schemas.microsoft.com/office/drawing/2014/main" id="{345257D5-78B2-1810-2FD0-25289495BB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CD1258-7540-F581-80AE-805FD13468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768F50-EA89-44DC-8D81-1CA58137C0EF}" type="slidenum">
              <a:rPr lang="en-US" smtClean="0"/>
              <a:t>‹#›</a:t>
            </a:fld>
            <a:endParaRPr lang="en-US"/>
          </a:p>
        </p:txBody>
      </p:sp>
    </p:spTree>
    <p:extLst>
      <p:ext uri="{BB962C8B-B14F-4D97-AF65-F5344CB8AC3E}">
        <p14:creationId xmlns:p14="http://schemas.microsoft.com/office/powerpoint/2010/main" val="32493485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99374-6886-4EAA-AD9D-8EE5657D3CF2}"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B603B-700F-4C0E-9B05-45723B715B3C}" type="slidenum">
              <a:rPr lang="en-US" smtClean="0"/>
              <a:t>‹#›</a:t>
            </a:fld>
            <a:endParaRPr lang="en-US"/>
          </a:p>
        </p:txBody>
      </p:sp>
    </p:spTree>
    <p:extLst>
      <p:ext uri="{BB962C8B-B14F-4D97-AF65-F5344CB8AC3E}">
        <p14:creationId xmlns:p14="http://schemas.microsoft.com/office/powerpoint/2010/main" val="2331691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Welcome to the recorded presentation: Teaching Food and Nutrition in the Classroom, presented in collaboration by Registered Dietitians from Chatham-Kent and Lambton Public Health.</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a:t>
            </a:fld>
            <a:endParaRPr lang="en-US"/>
          </a:p>
        </p:txBody>
      </p:sp>
    </p:spTree>
    <p:extLst>
      <p:ext uri="{BB962C8B-B14F-4D97-AF65-F5344CB8AC3E}">
        <p14:creationId xmlns:p14="http://schemas.microsoft.com/office/powerpoint/2010/main" val="389002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a:latin typeface="Arial" panose="020B0604020202020204" pitchFamily="34" charset="0"/>
                <a:cs typeface="Arial" panose="020B0604020202020204" pitchFamily="34" charset="0"/>
              </a:rPr>
              <a:t>Educators can apply food neutral concepts by:</a:t>
            </a:r>
          </a:p>
          <a:p>
            <a:pPr marL="0" lvl="0" indent="0" algn="l" rtl="0">
              <a:spcBef>
                <a:spcPts val="360"/>
              </a:spcBef>
              <a:spcAft>
                <a:spcPts val="0"/>
              </a:spcAft>
              <a:buNone/>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Calling food by it’s name.</a:t>
            </a: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Not labelling foods as good or bad, healthy or unhealthy. When saying a food is good or bad for you, it applies a moral value to food choices which can contribute to feelings of guilt or shame around eating.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Allowing children to eat preferred foods first and not making comments about what is in a student’s lunch.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Not using food as a reward or punishment for </a:t>
            </a:r>
            <a:r>
              <a:rPr lang="en-US" err="1">
                <a:latin typeface="Arial" panose="020B0604020202020204" pitchFamily="34" charset="0"/>
                <a:cs typeface="Arial" panose="020B0604020202020204" pitchFamily="34" charset="0"/>
              </a:rPr>
              <a:t>behaviour</a:t>
            </a:r>
            <a:r>
              <a:rPr lang="en-US">
                <a:latin typeface="Arial" panose="020B0604020202020204" pitchFamily="34" charset="0"/>
                <a:cs typeface="Arial" panose="020B0604020202020204" pitchFamily="34" charset="0"/>
              </a:rPr>
              <a:t>.</a:t>
            </a:r>
          </a:p>
          <a:p>
            <a:pPr marL="0" lvl="0" indent="0" algn="l" rtl="0">
              <a:spcBef>
                <a:spcPts val="360"/>
              </a:spcBef>
              <a:spcAft>
                <a:spcPts val="0"/>
              </a:spcAft>
              <a:buNone/>
            </a:pPr>
            <a:endParaRPr lang="en-US">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a:latin typeface="Arial" panose="020B0604020202020204" pitchFamily="34" charset="0"/>
                <a:cs typeface="Arial" panose="020B0604020202020204" pitchFamily="34" charset="0"/>
              </a:rPr>
              <a:t>Food neutrality does not mean that foods have the same nutritional value. Foods contain different nutrients. Food neutrality focuses on removing the moral judgments from food, thereby removing judgment about oneself and others for eating foods. </a:t>
            </a:r>
            <a:r>
              <a:rPr lang="en-US" b="0">
                <a:latin typeface="Arial" panose="020B0604020202020204" pitchFamily="34" charset="0"/>
                <a:cs typeface="Arial" panose="020B0604020202020204" pitchFamily="34" charset="0"/>
              </a:rPr>
              <a:t>When talking about food, use its name. If it’s an apple, it’s an apple, not a healthy food. If it’s a chocolate bar, it’s a chocolate bar, not a ‘sometimes’ food with lots of sugar. </a:t>
            </a:r>
            <a:endParaRPr lang="en-CA" sz="1200" kern="100">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10</a:t>
            </a:fld>
            <a:endParaRPr lang="en-US"/>
          </a:p>
        </p:txBody>
      </p:sp>
    </p:spTree>
    <p:extLst>
      <p:ext uri="{BB962C8B-B14F-4D97-AF65-F5344CB8AC3E}">
        <p14:creationId xmlns:p14="http://schemas.microsoft.com/office/powerpoint/2010/main" val="420777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CA" sz="1200" kern="100">
                <a:latin typeface="Arial" panose="020B0604020202020204" pitchFamily="34" charset="0"/>
                <a:ea typeface="Calibri" panose="020F0502020204030204" pitchFamily="34" charset="0"/>
                <a:cs typeface="Arial" panose="020B0604020202020204" pitchFamily="34" charset="0"/>
              </a:rPr>
              <a:t>By using food neutral language when talking about food it:</a:t>
            </a:r>
            <a:endParaRPr lang="en-US" sz="1200" b="1" i="0">
              <a:solidFill>
                <a:srgbClr val="000000"/>
              </a:solidFill>
              <a:effectLst/>
              <a:highlight>
                <a:srgbClr val="FFFFFF"/>
              </a:highlight>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en-US" sz="1200" b="1" i="0">
              <a:solidFill>
                <a:srgbClr val="000000"/>
              </a:solidFill>
              <a:effectLst/>
              <a:highlight>
                <a:srgbClr val="FFFFFF"/>
              </a:highligh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sz="1200" b="0" i="0">
                <a:solidFill>
                  <a:srgbClr val="000000"/>
                </a:solidFill>
                <a:effectLst/>
                <a:highlight>
                  <a:srgbClr val="FFFFFF"/>
                </a:highlight>
                <a:latin typeface="Arial" panose="020B0604020202020204" pitchFamily="34" charset="0"/>
                <a:cs typeface="Arial" panose="020B0604020202020204" pitchFamily="34" charset="0"/>
              </a:rPr>
              <a:t>Removes stigma and judgement associated with certain foods.  </a:t>
            </a:r>
          </a:p>
          <a:p>
            <a:pPr marL="171450" indent="-171450" algn="l" rtl="0" fontAlgn="base">
              <a:buFont typeface="Arial" panose="020B0604020202020204" pitchFamily="34" charset="0"/>
              <a:buChar char="•"/>
            </a:pPr>
            <a:r>
              <a:rPr lang="en-US" sz="1200" b="0" i="0">
                <a:solidFill>
                  <a:srgbClr val="000000"/>
                </a:solidFill>
                <a:effectLst/>
                <a:highlight>
                  <a:srgbClr val="FFFFFF"/>
                </a:highlight>
                <a:latin typeface="Arial" panose="020B0604020202020204" pitchFamily="34" charset="0"/>
                <a:cs typeface="Arial" panose="020B0604020202020204" pitchFamily="34" charset="0"/>
              </a:rPr>
              <a:t>Reduces shame of food choices. Students have limited autonomy of what food is available to them as this is often decided upon by the parent/caregiver and influenced by many factors including family income, time, culture, cost of food, media, and food environment. Students hearing these messages may question what their caregiver provides. </a:t>
            </a:r>
          </a:p>
          <a:p>
            <a:pPr marL="171450" indent="-171450" algn="l" rtl="0" fontAlgn="base">
              <a:buFont typeface="Arial" panose="020B0604020202020204" pitchFamily="34" charset="0"/>
              <a:buChar char="•"/>
            </a:pPr>
            <a:r>
              <a:rPr lang="en-US" sz="1200" b="0" i="0">
                <a:solidFill>
                  <a:srgbClr val="000000"/>
                </a:solidFill>
                <a:effectLst/>
                <a:highlight>
                  <a:srgbClr val="FFFFFF"/>
                </a:highlight>
                <a:latin typeface="Arial" panose="020B0604020202020204" pitchFamily="34" charset="0"/>
                <a:cs typeface="Arial" panose="020B0604020202020204" pitchFamily="34" charset="0"/>
              </a:rPr>
              <a:t>Encourages curiosity and exploration by presenting all foods as equal. Students are more likely to explore and try a variety of foods without preconceived ideas.  </a:t>
            </a:r>
          </a:p>
          <a:p>
            <a:pPr marL="171450" indent="-171450" algn="l" rtl="0" fontAlgn="base">
              <a:buFont typeface="Arial" panose="020B0604020202020204" pitchFamily="34" charset="0"/>
              <a:buChar char="•"/>
            </a:pPr>
            <a:r>
              <a:rPr lang="en-US" sz="1200" b="0" i="0">
                <a:solidFill>
                  <a:srgbClr val="000000"/>
                </a:solidFill>
                <a:effectLst/>
                <a:highlight>
                  <a:srgbClr val="FFFFFF"/>
                </a:highlight>
                <a:latin typeface="Arial" panose="020B0604020202020204" pitchFamily="34" charset="0"/>
                <a:cs typeface="Arial" panose="020B0604020202020204" pitchFamily="34" charset="0"/>
              </a:rPr>
              <a:t>Promotes critical inquiry. Education can help students identify fad diets, seek out reliable sources of nutrition information, and critically think about food marketing and how it impacts food choices.</a:t>
            </a:r>
          </a:p>
          <a:p>
            <a:pPr marL="171450" indent="-171450" algn="l" rtl="0" fontAlgn="base">
              <a:buFont typeface="Arial" panose="020B0604020202020204" pitchFamily="34" charset="0"/>
              <a:buChar char="•"/>
            </a:pPr>
            <a:r>
              <a:rPr lang="en-US" sz="1200" b="0" i="0">
                <a:solidFill>
                  <a:srgbClr val="000000"/>
                </a:solidFill>
                <a:effectLst/>
                <a:highlight>
                  <a:srgbClr val="FFFFFF"/>
                </a:highlight>
                <a:latin typeface="Arial" panose="020B0604020202020204" pitchFamily="34" charset="0"/>
                <a:cs typeface="Arial" panose="020B0604020202020204" pitchFamily="34" charset="0"/>
              </a:rPr>
              <a:t>Considers the value of food beyond nutrition. Food is more than what we eat. A healthy dietary pattern considers when, where, why, how and who we eat with, as important components to food and eating. </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11</a:t>
            </a:fld>
            <a:endParaRPr lang="en-US"/>
          </a:p>
        </p:txBody>
      </p:sp>
    </p:spTree>
    <p:extLst>
      <p:ext uri="{BB962C8B-B14F-4D97-AF65-F5344CB8AC3E}">
        <p14:creationId xmlns:p14="http://schemas.microsoft.com/office/powerpoint/2010/main" val="280606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cs typeface="Arial" panose="020B0604020202020204" pitchFamily="34" charset="0"/>
              </a:rPr>
              <a:t>The way we talk, teach, learn, and explore food in school impacts students’ relationship with food. Food education in schools can be delivered in a way that is protective against disordered eating </a:t>
            </a:r>
            <a:r>
              <a:rPr lang="en-US" sz="1200" b="0" i="0" err="1">
                <a:solidFill>
                  <a:srgbClr val="000000"/>
                </a:solidFill>
                <a:effectLst/>
                <a:latin typeface="Arial" panose="020B0604020202020204" pitchFamily="34" charset="0"/>
                <a:cs typeface="Arial" panose="020B0604020202020204" pitchFamily="34" charset="0"/>
              </a:rPr>
              <a:t>behaviours</a:t>
            </a:r>
            <a:r>
              <a:rPr lang="en-US" sz="1200" b="0" i="0">
                <a:solidFill>
                  <a:srgbClr val="000000"/>
                </a:solidFill>
                <a:effectLst/>
                <a:latin typeface="Arial" panose="020B0604020202020204" pitchFamily="34" charset="0"/>
                <a:cs typeface="Arial" panose="020B0604020202020204" pitchFamily="34" charset="0"/>
              </a:rPr>
              <a:t> and supports the development of health promoting eating habits and a positive relationship with food in the long-term.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rial" panose="020B0604020202020204" pitchFamily="34" charset="0"/>
                <a:cs typeface="Arial" panose="020B0604020202020204" pitchFamily="34" charset="0"/>
              </a:rPr>
              <a:t>Teachers are trusted adults in in the eyes of students and even their parents and caregivers. Teachers see students daily and play an influential role.  As such, what you say and do, and expectations you create for your classroom carries a lot of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rial" panose="020B0604020202020204" pitchFamily="34" charset="0"/>
                <a:cs typeface="Arial" panose="020B0604020202020204" pitchFamily="34" charset="0"/>
              </a:rPr>
              <a:t>As described in the Ministry of Education’s Curriculum;  </a:t>
            </a:r>
            <a:r>
              <a:rPr lang="en-US" sz="1200" b="0" i="0" u="none" strike="noStrike">
                <a:solidFill>
                  <a:srgbClr val="000000"/>
                </a:solidFill>
                <a:effectLst/>
                <a:latin typeface="Arial" panose="020B0604020202020204" pitchFamily="34" charset="0"/>
                <a:cs typeface="Arial" panose="020B0604020202020204" pitchFamily="34" charset="0"/>
              </a:rPr>
              <a:t>“Students bring their learning home to their families, and they have variable amounts of control over the food they eat at home and the food they bring to school. Teachers need to consider these realities and be aware of issues such as poverty, food allergies and sensitivities, eating disorders and weight preoccupation, and social and cultural practices in order to ensure that the learning is presented with sensitivity.” </a:t>
            </a:r>
            <a:endParaRPr lang="en-CA" sz="1200" b="1">
              <a:latin typeface="Arial" panose="020B0604020202020204" pitchFamily="34" charset="0"/>
              <a:cs typeface="Arial" panose="020B0604020202020204" pitchFamily="34" charset="0"/>
            </a:endParaRPr>
          </a:p>
          <a:p>
            <a:pPr>
              <a:buFontTx/>
              <a:buNone/>
            </a:pPr>
            <a:endParaRPr lang="en-CA"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cs typeface="Arial" panose="020B0604020202020204" pitchFamily="34" charset="0"/>
              </a:rPr>
              <a:t>The statement goes onto say that, using a flexible and balanced approach and avoiding rigidity regarding food rules and guidelines can reduce potential triggers for body image and eating concerns.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Arial" panose="020B0604020202020204" pitchFamily="34" charset="0"/>
                <a:cs typeface="Arial" panose="020B0604020202020204" pitchFamily="34" charset="0"/>
              </a:rPr>
              <a:t>Reflecting on the way we talk about food and using un-biased language is necessary to create </a:t>
            </a:r>
            <a:r>
              <a:rPr kumimoji="0" lang="en-CA"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classroom environments free of personal biases. This involves employing unbiased messaging and discussing topics, such as food, neutrally, allowing children to form their own opinions.</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latin typeface="Arial" panose="020B0604020202020204" pitchFamily="34" charset="0"/>
              <a:cs typeface="Arial" panose="020B0604020202020204" pitchFamily="34" charset="0"/>
            </a:endParaRPr>
          </a:p>
          <a:p>
            <a:pPr algn="l"/>
            <a:r>
              <a:rPr lang="en-US" sz="1200" b="0" i="0" u="none" strike="noStrike" baseline="0">
                <a:latin typeface="Arial" panose="020B0604020202020204" pitchFamily="34" charset="0"/>
                <a:cs typeface="Arial" panose="020B0604020202020204" pitchFamily="34" charset="0"/>
              </a:rPr>
              <a:t>Reference: </a:t>
            </a:r>
            <a:r>
              <a:rPr lang="en-US" sz="1200" b="0" i="0" u="none" strike="noStrike">
                <a:solidFill>
                  <a:srgbClr val="000000"/>
                </a:solidFill>
                <a:effectLst/>
                <a:latin typeface="Arial" panose="020B0604020202020204" pitchFamily="34" charset="0"/>
                <a:cs typeface="Arial" panose="020B0604020202020204" pitchFamily="34" charset="0"/>
              </a:rPr>
              <a:t>(Ontario Ministry of Education’s The Ontario Curriculum - Health and Physical Education for Grades 1-8 and 9-12 (OME 2015, OME 2019)</a:t>
            </a:r>
            <a:endParaRPr lang="en-US" sz="1200" b="0" i="0" u="none" strike="noStrike" baseline="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12</a:t>
            </a:fld>
            <a:endParaRPr lang="en-US"/>
          </a:p>
        </p:txBody>
      </p:sp>
    </p:spTree>
    <p:extLst>
      <p:ext uri="{BB962C8B-B14F-4D97-AF65-F5344CB8AC3E}">
        <p14:creationId xmlns:p14="http://schemas.microsoft.com/office/powerpoint/2010/main" val="110394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Creating positive eating environments reinforces nutrition curriculum, provides a positive space for students, and helps students develop a positive relationship with food.</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13</a:t>
            </a:fld>
            <a:endParaRPr lang="en-US"/>
          </a:p>
        </p:txBody>
      </p:sp>
    </p:spTree>
    <p:extLst>
      <p:ext uri="{BB962C8B-B14F-4D97-AF65-F5344CB8AC3E}">
        <p14:creationId xmlns:p14="http://schemas.microsoft.com/office/powerpoint/2010/main" val="169583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a:latin typeface="Arial" panose="020B0604020202020204" pitchFamily="34" charset="0"/>
                <a:ea typeface="Calibri" panose="020F0502020204030204" pitchFamily="34" charset="0"/>
                <a:cs typeface="Arial" panose="020B0604020202020204" pitchFamily="34" charset="0"/>
              </a:rPr>
              <a:t>Teachers can help create positive eating environments in their classrooms by:</a:t>
            </a: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endParaRPr lang="en-CA" sz="1200" kern="100">
              <a:latin typeface="Arial" panose="020B0604020202020204" pitchFamily="34" charset="0"/>
              <a:ea typeface="Calibri" panose="020F050202020403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CA" sz="1200" kern="100">
                <a:latin typeface="Arial" panose="020B0604020202020204" pitchFamily="34" charset="0"/>
                <a:ea typeface="Calibri"/>
                <a:cs typeface="Arial" panose="020B0604020202020204" pitchFamily="34" charset="0"/>
              </a:rPr>
              <a:t>Recognizing the roles and responsibilities schools, parents or caregivers and students all have when it comes to eating and mealtimes. </a:t>
            </a:r>
          </a:p>
          <a:p>
            <a:pPr marR="0" lvl="0" algn="l" defTabSz="914400" rtl="0" eaLnBrk="1" fontAlgn="auto" latinLnBrk="0" hangingPunct="1">
              <a:lnSpc>
                <a:spcPct val="100000"/>
              </a:lnSpc>
              <a:spcBef>
                <a:spcPts val="0"/>
              </a:spcBef>
              <a:spcAft>
                <a:spcPts val="0"/>
              </a:spcAft>
              <a:buClrTx/>
              <a:buSzTx/>
              <a:tabLst/>
              <a:defRPr/>
            </a:pPr>
            <a:r>
              <a:rPr lang="en-CA" sz="1200" kern="100">
                <a:latin typeface="Arial" panose="020B0604020202020204" pitchFamily="34" charset="0"/>
                <a:ea typeface="Calibri" panose="020F0502020204030204" pitchFamily="34" charset="0"/>
                <a:cs typeface="Arial" panose="020B0604020202020204" pitchFamily="34" charset="0"/>
              </a:rPr>
              <a:t>This guidance outlines that: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sz="1200" kern="100">
                <a:latin typeface="Arial" panose="020B0604020202020204" pitchFamily="34" charset="0"/>
                <a:ea typeface="Calibri" panose="020F0502020204030204" pitchFamily="34" charset="0"/>
                <a:cs typeface="Arial" panose="020B0604020202020204" pitchFamily="34" charset="0"/>
              </a:rPr>
              <a:t>the food options provided in the lunch is the role of the parent or caregiver.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sz="1200" kern="100">
                <a:latin typeface="Arial" panose="020B0604020202020204" pitchFamily="34" charset="0"/>
                <a:ea typeface="Calibri" panose="020F0502020204030204" pitchFamily="34" charset="0"/>
                <a:cs typeface="Arial" panose="020B0604020202020204" pitchFamily="34" charset="0"/>
              </a:rPr>
              <a:t>the school’s role is ensuring regular meal and snacks breaks are provided and there is a suitable space for eating;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CA" sz="1200" kern="100">
                <a:latin typeface="Arial" panose="020B0604020202020204" pitchFamily="34" charset="0"/>
                <a:ea typeface="Calibri" panose="020F0502020204030204" pitchFamily="34" charset="0"/>
                <a:cs typeface="Arial" panose="020B0604020202020204" pitchFamily="34" charset="0"/>
              </a:rPr>
              <a:t>and students decide how much they eat and in what order they eat their food.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a:latin typeface="Arial" panose="020B0604020202020204" pitchFamily="34" charset="0"/>
                <a:ea typeface="Calibri" panose="020F0502020204030204" pitchFamily="34" charset="0"/>
                <a:cs typeface="Arial" panose="020B0604020202020204" pitchFamily="34" charset="0"/>
              </a:rPr>
              <a:t>Do not comment on what is brought in the lunch. Again, children typically have a lack of control over what is offered to them by their parents or caregivers which can create confusion, shame, and discomfort.</a:t>
            </a:r>
            <a:endParaRPr lang="en-US" sz="1200" kern="100">
              <a:latin typeface="Arial" panose="020B0604020202020204" pitchFamily="34" charset="0"/>
              <a:ea typeface="Calibri" panose="020F0502020204030204" pitchFamily="34" charset="0"/>
              <a:cs typeface="Arial" panose="020B0604020202020204" pitchFamily="34" charset="0"/>
            </a:endParaRPr>
          </a:p>
          <a:p>
            <a:pPr>
              <a:defRPr/>
            </a:pPr>
            <a:endParaRPr lang="en-CA" sz="1200" b="0" kern="100">
              <a:latin typeface="Arial" panose="020B0604020202020204" pitchFamily="34" charset="0"/>
              <a:ea typeface="Calibri"/>
              <a:cs typeface="Arial" panose="020B0604020202020204" pitchFamily="34" charset="0"/>
            </a:endParaRPr>
          </a:p>
          <a:p>
            <a:pPr>
              <a:defRPr/>
            </a:pPr>
            <a:r>
              <a:rPr lang="en-CA" sz="1200" b="0" kern="100">
                <a:latin typeface="Arial" panose="020B0604020202020204" pitchFamily="34" charset="0"/>
                <a:ea typeface="Calibri"/>
                <a:cs typeface="Arial" panose="020B0604020202020204" pitchFamily="34" charset="0"/>
              </a:rPr>
              <a:t>And avoid using food as a form of reward or punishment.</a:t>
            </a:r>
            <a:endParaRPr lang="en-CA" sz="1200" b="1" kern="100">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14</a:t>
            </a:fld>
            <a:endParaRPr lang="en-US"/>
          </a:p>
        </p:txBody>
      </p:sp>
    </p:spTree>
    <p:extLst>
      <p:ext uri="{BB962C8B-B14F-4D97-AF65-F5344CB8AC3E}">
        <p14:creationId xmlns:p14="http://schemas.microsoft.com/office/powerpoint/2010/main" val="1149997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a:latin typeface="Arial" panose="020B0604020202020204" pitchFamily="34" charset="0"/>
                <a:ea typeface="Calibri" panose="020F0502020204030204" pitchFamily="34" charset="0"/>
                <a:cs typeface="Arial" panose="020B0604020202020204" pitchFamily="34" charset="0"/>
              </a:rPr>
              <a:t>When teaching about food, </a:t>
            </a:r>
            <a:r>
              <a:rPr lang="en-US" sz="1200">
                <a:latin typeface="Arial" panose="020B0604020202020204" pitchFamily="34" charset="0"/>
                <a:cs typeface="Arial" panose="020B0604020202020204" pitchFamily="34" charset="0"/>
              </a:rPr>
              <a:t>teachers can inspire curiosity through experiential learning and food exploration. This could be through reading about food, describing food based on </a:t>
            </a:r>
            <a:r>
              <a:rPr lang="en-US" sz="1200" err="1">
                <a:latin typeface="Arial" panose="020B0604020202020204" pitchFamily="34" charset="0"/>
                <a:cs typeface="Arial" panose="020B0604020202020204" pitchFamily="34" charset="0"/>
              </a:rPr>
              <a:t>colour</a:t>
            </a:r>
            <a:r>
              <a:rPr lang="en-US" sz="1200">
                <a:latin typeface="Arial" panose="020B0604020202020204" pitchFamily="34" charset="0"/>
                <a:cs typeface="Arial" panose="020B0604020202020204" pitchFamily="34" charset="0"/>
              </a:rPr>
              <a:t>, shape, smell, </a:t>
            </a:r>
            <a:r>
              <a:rPr lang="en-US" sz="1200" err="1">
                <a:latin typeface="Arial" panose="020B0604020202020204" pitchFamily="34" charset="0"/>
                <a:cs typeface="Arial" panose="020B0604020202020204" pitchFamily="34" charset="0"/>
              </a:rPr>
              <a:t>flavour</a:t>
            </a:r>
            <a:r>
              <a:rPr lang="en-US" sz="1200">
                <a:latin typeface="Arial" panose="020B0604020202020204" pitchFamily="34" charset="0"/>
                <a:cs typeface="Arial" panose="020B0604020202020204" pitchFamily="34" charset="0"/>
              </a:rPr>
              <a:t> and texture or participating in opportunities to grow, prepare and cook foods. These activities help students build confidence while learning important life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In older grades, students can explore the food system, where and how food is grown, how foods are processed and where they are purchased. Students can explore how people access food, and how the agricultural industry impacts our economy.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a:latin typeface="Arial" panose="020B0604020202020204" pitchFamily="34" charset="0"/>
                <a:ea typeface="Calibri" panose="020F0502020204030204" pitchFamily="34" charset="0"/>
                <a:cs typeface="Arial" panose="020B0604020202020204" pitchFamily="34" charset="0"/>
              </a:rPr>
              <a:t>When teaching about food, consider students' cognitive developmental stage when planning educational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0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a:latin typeface="Arial" panose="020B0604020202020204" pitchFamily="34" charset="0"/>
                <a:ea typeface="Calibri" panose="020F0502020204030204" pitchFamily="34" charset="0"/>
                <a:cs typeface="Arial" panose="020B0604020202020204" pitchFamily="34" charset="0"/>
              </a:rPr>
              <a:t>Younger children are concrete thinkers, and it is not until they are about 12 years old that they start to understand abstract concepts like nutrients in food. </a:t>
            </a:r>
            <a:r>
              <a:rPr lang="en-US" sz="1200" b="0" i="0" u="none" strike="noStrike">
                <a:solidFill>
                  <a:srgbClr val="000000"/>
                </a:solidFill>
                <a:effectLst/>
                <a:latin typeface="Arial" panose="020B0604020202020204" pitchFamily="34" charset="0"/>
                <a:cs typeface="Arial" panose="020B0604020202020204" pitchFamily="34" charset="0"/>
              </a:rPr>
              <a:t>When applied to food and nutrition education, more concrete, hands-on strategies, like food exploration should be used before teaching about abstract concepts like discussing nutrients in food. This theory suggests that speaking about foods rather than nutrients is important when working with children under 12 years 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cs typeface="Arial" panose="020B0604020202020204" pitchFamily="34" charset="0"/>
              </a:rPr>
              <a:t>For youth aged 12 years and up, a transition to discussing nutrients in a factual, non-judgmental way would be appropriate, as they are more developmentally ready to learn about abstract concepts.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cs typeface="Arial" panose="020B0604020202020204" pitchFamily="34" charset="0"/>
              </a:rPr>
              <a:t>Teachers can choose to use the examples and prompts that work for their classroom that are consistent with neutral language. Or, they may develop their own approaches to ensure that the healthy eating curriculum is taught in a neutral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00">
                <a:solidFill>
                  <a:srgbClr val="000000"/>
                </a:solidFill>
                <a:effectLst/>
                <a:latin typeface="Arial" panose="020B0604020202020204" pitchFamily="34" charset="0"/>
                <a:ea typeface="Calibri" panose="020F0502020204030204" pitchFamily="34" charset="0"/>
                <a:cs typeface="Arial" panose="020B0604020202020204" pitchFamily="34" charset="0"/>
              </a:rPr>
              <a:t>And like we previously discussed, use neutral language when talking about food.</a:t>
            </a:r>
            <a:endParaRPr lang="en-CA" sz="1200" kern="100">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15</a:t>
            </a:fld>
            <a:endParaRPr lang="en-US"/>
          </a:p>
        </p:txBody>
      </p:sp>
    </p:spTree>
    <p:extLst>
      <p:ext uri="{BB962C8B-B14F-4D97-AF65-F5344CB8AC3E}">
        <p14:creationId xmlns:p14="http://schemas.microsoft.com/office/powerpoint/2010/main" val="150819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CA" sz="1200" kern="100">
                <a:latin typeface="Arial" panose="020B0604020202020204" pitchFamily="34" charset="0"/>
                <a:ea typeface="Calibri" panose="020F0502020204030204" pitchFamily="34" charset="0"/>
                <a:cs typeface="Arial" panose="020B0604020202020204" pitchFamily="34" charset="0"/>
              </a:rPr>
              <a:t>The broader school environment also has an important role when it comes to creating positive eating environments. </a:t>
            </a:r>
          </a:p>
          <a:p>
            <a:pPr marL="0" indent="0">
              <a:buFont typeface="Arial"/>
              <a:buNone/>
            </a:pPr>
            <a:r>
              <a:rPr lang="en-CA" sz="1200" kern="100">
                <a:latin typeface="Arial" panose="020B0604020202020204" pitchFamily="34" charset="0"/>
                <a:ea typeface="Calibri" panose="020F0502020204030204" pitchFamily="34" charset="0"/>
                <a:cs typeface="Arial" panose="020B0604020202020204" pitchFamily="34" charset="0"/>
              </a:rPr>
              <a:t>This includes:</a:t>
            </a: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Ensuring students have enough time to eat.</a:t>
            </a:r>
            <a:endParaRPr lang="en-CA">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Limiting student distractions, such as screens during meal and snack times to help them focus on eating. </a:t>
            </a: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Having eating environments where students can eat together and connect with others.</a:t>
            </a: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Talking about all foods with respect and curiosity as this can help create an inclusive eating environment.</a:t>
            </a: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Having a student nutrition program or emergency lunch program so students can access food throughout the school day.</a:t>
            </a:r>
            <a:endParaRPr lang="en-CA">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CA" sz="1200" kern="100">
                <a:latin typeface="Arial" panose="020B0604020202020204" pitchFamily="34" charset="0"/>
                <a:ea typeface="Calibri" panose="020F0502020204030204" pitchFamily="34" charset="0"/>
                <a:cs typeface="Arial" panose="020B0604020202020204" pitchFamily="34" charset="0"/>
              </a:rPr>
              <a:t>If schools are providing food, offerings should be in accordance with the school nutrition policies, such as PPM 150 or the Student Nutrition Guidelines.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16</a:t>
            </a:fld>
            <a:endParaRPr lang="en-US"/>
          </a:p>
        </p:txBody>
      </p:sp>
    </p:spTree>
    <p:extLst>
      <p:ext uri="{BB962C8B-B14F-4D97-AF65-F5344CB8AC3E}">
        <p14:creationId xmlns:p14="http://schemas.microsoft.com/office/powerpoint/2010/main" val="358604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atin typeface="Arial" panose="020B0604020202020204" pitchFamily="34" charset="0"/>
                <a:cs typeface="Arial" panose="020B0604020202020204" pitchFamily="34" charset="0"/>
              </a:rPr>
              <a:t>Schools can also help build trust with students and families by:</a:t>
            </a:r>
            <a:endParaRPr lang="en-US">
              <a:latin typeface="Arial" panose="020B0604020202020204" pitchFamily="34" charset="0"/>
              <a:cs typeface="Arial" panose="020B0604020202020204" pitchFamily="34" charset="0"/>
            </a:endParaRPr>
          </a:p>
          <a:p>
            <a:pPr marL="171450" indent="-171450">
              <a:buFont typeface="Arial,Sans-Serif"/>
              <a:buChar char="•"/>
            </a:pPr>
            <a:r>
              <a:rPr lang="en-CA">
                <a:latin typeface="Arial" panose="020B0604020202020204" pitchFamily="34" charset="0"/>
                <a:cs typeface="Arial" panose="020B0604020202020204" pitchFamily="34" charset="0"/>
              </a:rPr>
              <a:t>Respecting the many factors that influence what foods are provided; </a:t>
            </a:r>
            <a:endParaRPr lang="en-US">
              <a:latin typeface="Arial" panose="020B0604020202020204" pitchFamily="34" charset="0"/>
              <a:cs typeface="Arial" panose="020B0604020202020204" pitchFamily="34" charset="0"/>
            </a:endParaRPr>
          </a:p>
          <a:p>
            <a:pPr marL="171450" indent="-171450">
              <a:buFont typeface="Arial,Sans-Serif"/>
              <a:buChar char="•"/>
            </a:pPr>
            <a:r>
              <a:rPr lang="en-CA">
                <a:latin typeface="Arial" panose="020B0604020202020204" pitchFamily="34" charset="0"/>
                <a:cs typeface="Arial" panose="020B0604020202020204" pitchFamily="34" charset="0"/>
              </a:rPr>
              <a:t>Allowing students to eat the items brought in their lunch; </a:t>
            </a:r>
          </a:p>
          <a:p>
            <a:pPr marL="171450" indent="-171450">
              <a:buFont typeface="Arial,Sans-Serif"/>
              <a:buChar char="•"/>
            </a:pPr>
            <a:r>
              <a:rPr lang="en-CA">
                <a:latin typeface="Arial" panose="020B0604020202020204" pitchFamily="34" charset="0"/>
                <a:cs typeface="Arial" panose="020B0604020202020204" pitchFamily="34" charset="0"/>
              </a:rPr>
              <a:t>Considering the diversity of the students and types of foods offered when planning school food events; and </a:t>
            </a:r>
            <a:endParaRPr lang="en-US">
              <a:latin typeface="Arial" panose="020B0604020202020204" pitchFamily="34" charset="0"/>
              <a:cs typeface="Arial" panose="020B0604020202020204" pitchFamily="34" charset="0"/>
            </a:endParaRPr>
          </a:p>
          <a:p>
            <a:pPr marL="171450" indent="-171450">
              <a:buFont typeface="Arial,Sans-Serif"/>
              <a:buChar char="•"/>
            </a:pPr>
            <a:r>
              <a:rPr lang="en-CA">
                <a:latin typeface="Arial" panose="020B0604020202020204" pitchFamily="34" charset="0"/>
                <a:cs typeface="Arial" panose="020B0604020202020204" pitchFamily="34" charset="0"/>
              </a:rPr>
              <a:t>Referring families to reliable nutrition information. </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17</a:t>
            </a:fld>
            <a:endParaRPr lang="en-US"/>
          </a:p>
        </p:txBody>
      </p:sp>
    </p:spTree>
    <p:extLst>
      <p:ext uri="{BB962C8B-B14F-4D97-AF65-F5344CB8AC3E}">
        <p14:creationId xmlns:p14="http://schemas.microsoft.com/office/powerpoint/2010/main" val="4260335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Brightbites</a:t>
            </a:r>
            <a:r>
              <a:rPr lang="en-US">
                <a:latin typeface="Arial" panose="020B0604020202020204" pitchFamily="34" charset="0"/>
                <a:cs typeface="Arial" panose="020B0604020202020204" pitchFamily="34" charset="0"/>
              </a:rPr>
              <a:t> is a website for educators developed by Ontario Dietitians in Public Health that provides information about food and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Educators can use the website resources to create teaching and learning environments that are aligned with some of the concepts we discussed today.</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18</a:t>
            </a:fld>
            <a:endParaRPr lang="en-US"/>
          </a:p>
        </p:txBody>
      </p:sp>
    </p:spTree>
    <p:extLst>
      <p:ext uri="{BB962C8B-B14F-4D97-AF65-F5344CB8AC3E}">
        <p14:creationId xmlns:p14="http://schemas.microsoft.com/office/powerpoint/2010/main" val="97772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Arial" panose="020B0604020202020204" pitchFamily="34" charset="0"/>
                <a:cs typeface="Arial" panose="020B0604020202020204" pitchFamily="34" charset="0"/>
              </a:rPr>
              <a:t>This concludes our Teaching Food and Nutrition in the Classroom presentation. Thank you for your participation in this learning.</a:t>
            </a:r>
          </a:p>
          <a:p>
            <a:pPr algn="l"/>
            <a:endParaRPr lang="en-US" b="0" i="0">
              <a:solidFill>
                <a:srgbClr val="242424"/>
              </a:solidFill>
              <a:effectLst/>
              <a:latin typeface="Arial" panose="020B0604020202020204" pitchFamily="34" charset="0"/>
              <a:cs typeface="Arial" panose="020B0604020202020204" pitchFamily="34" charset="0"/>
            </a:endParaRPr>
          </a:p>
          <a:p>
            <a:pPr algn="l"/>
            <a:r>
              <a:rPr lang="en-US" b="0" i="0">
                <a:solidFill>
                  <a:srgbClr val="242424"/>
                </a:solidFill>
                <a:effectLst/>
                <a:latin typeface="Arial" panose="020B0604020202020204" pitchFamily="34" charset="0"/>
                <a:cs typeface="Arial" panose="020B0604020202020204" pitchFamily="34" charset="0"/>
              </a:rPr>
              <a:t>We hope that we have provided you with valuable insights and practical strategies for delivering food and nutrition education to children and youth. </a:t>
            </a:r>
          </a:p>
          <a:p>
            <a:pPr algn="l"/>
            <a:endParaRPr lang="en-US" b="0" i="0">
              <a:solidFill>
                <a:srgbClr val="242424"/>
              </a:solidFill>
              <a:effectLst/>
              <a:latin typeface="Arial" panose="020B0604020202020204" pitchFamily="34" charset="0"/>
              <a:cs typeface="Arial" panose="020B0604020202020204" pitchFamily="34" charset="0"/>
            </a:endParaRPr>
          </a:p>
          <a:p>
            <a:pPr algn="l"/>
            <a:r>
              <a:rPr lang="en-US" b="0" i="0">
                <a:solidFill>
                  <a:srgbClr val="242424"/>
                </a:solidFill>
                <a:effectLst/>
                <a:latin typeface="Arial" panose="020B0604020202020204" pitchFamily="34" charset="0"/>
                <a:cs typeface="Arial" panose="020B0604020202020204" pitchFamily="34" charset="0"/>
              </a:rPr>
              <a:t>By adopting these approaches, we aim to help schools create nutrition environments that enhance learning and overall well-being. </a:t>
            </a:r>
          </a:p>
          <a:p>
            <a:pPr algn="l"/>
            <a:endParaRPr lang="en-US" b="0" i="0">
              <a:solidFill>
                <a:srgbClr val="242424"/>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42424"/>
                </a:solidFill>
                <a:effectLst/>
                <a:latin typeface="Arial" panose="020B0604020202020204" pitchFamily="34" charset="0"/>
                <a:cs typeface="Arial" panose="020B0604020202020204" pitchFamily="34" charset="0"/>
              </a:rPr>
              <a:t>If you have any questions about the material, please feel free to contact us. </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19</a:t>
            </a:fld>
            <a:endParaRPr lang="en-US"/>
          </a:p>
        </p:txBody>
      </p:sp>
    </p:spTree>
    <p:extLst>
      <p:ext uri="{BB962C8B-B14F-4D97-AF65-F5344CB8AC3E}">
        <p14:creationId xmlns:p14="http://schemas.microsoft.com/office/powerpoint/2010/main" val="184105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In this presentation, we will be discussing: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the influence of diet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what is food neutrality</a:t>
            </a:r>
          </a:p>
          <a:p>
            <a:pPr marL="171450" indent="-171450">
              <a:buFont typeface="Arial" panose="020B0604020202020204" pitchFamily="34" charset="0"/>
              <a:buChar char="•"/>
              <a:defRPr/>
            </a:pPr>
            <a:r>
              <a:rPr lang="en-US">
                <a:latin typeface="Arial" panose="020B0604020202020204" pitchFamily="34" charset="0"/>
                <a:cs typeface="Arial" panose="020B0604020202020204" pitchFamily="34" charset="0"/>
              </a:rPr>
              <a:t>why schools are an area to support food neutral messaging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ways to incorporate food neutral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and curriculum resources and supports available for educators.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2</a:t>
            </a:fld>
            <a:endParaRPr lang="en-US"/>
          </a:p>
        </p:txBody>
      </p:sp>
    </p:spTree>
    <p:extLst>
      <p:ext uri="{BB962C8B-B14F-4D97-AF65-F5344CB8AC3E}">
        <p14:creationId xmlns:p14="http://schemas.microsoft.com/office/powerpoint/2010/main" val="209750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solidFill>
                  <a:schemeClr val="tx1"/>
                </a:solidFill>
                <a:latin typeface="Arial" panose="020B0604020202020204" pitchFamily="34" charset="0"/>
                <a:cs typeface="Arial" panose="020B0604020202020204" pitchFamily="34" charset="0"/>
              </a:rPr>
              <a:t>The purpose of this presentation is to:</a:t>
            </a:r>
          </a:p>
          <a:p>
            <a:endParaRPr lang="en-CA">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a:solidFill>
                  <a:schemeClr val="tx1"/>
                </a:solidFill>
                <a:latin typeface="Arial" panose="020B0604020202020204" pitchFamily="34" charset="0"/>
                <a:cs typeface="Arial" panose="020B0604020202020204" pitchFamily="34" charset="0"/>
              </a:rPr>
              <a:t>Provide food and nutrition guidance for educators and other community partners when working with children and youth. </a:t>
            </a:r>
          </a:p>
          <a:p>
            <a:pPr marL="0" indent="0">
              <a:buFont typeface="Arial" panose="020B0604020202020204" pitchFamily="34" charset="0"/>
              <a:buNone/>
            </a:pPr>
            <a:endParaRPr lang="en-US">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a:solidFill>
                  <a:schemeClr val="tx1"/>
                </a:solidFill>
                <a:latin typeface="Arial" panose="020B0604020202020204" pitchFamily="34" charset="0"/>
                <a:cs typeface="Arial" panose="020B0604020202020204" pitchFamily="34" charset="0"/>
              </a:rPr>
              <a:t>Ensure that food and nutrition approaches mitigate harm to students’ relationship with food.</a:t>
            </a:r>
          </a:p>
          <a:p>
            <a:pPr marL="171450" indent="-171450">
              <a:buFont typeface="Arial" panose="020B0604020202020204" pitchFamily="34" charset="0"/>
              <a:buChar char="•"/>
            </a:pPr>
            <a:endParaRPr lang="en-CA">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a:solidFill>
                  <a:schemeClr val="tx1"/>
                </a:solidFill>
                <a:latin typeface="Arial" panose="020B0604020202020204" pitchFamily="34" charset="0"/>
                <a:cs typeface="Arial" panose="020B0604020202020204" pitchFamily="34" charset="0"/>
              </a:rPr>
              <a:t>Provide resources to support food and nutrition education.</a:t>
            </a:r>
          </a:p>
          <a:p>
            <a:pPr marL="0" indent="0">
              <a:buFontTx/>
              <a:buNone/>
            </a:pPr>
            <a:endParaRPr lang="en-CA" b="1">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CA" b="1">
                <a:solidFill>
                  <a:schemeClr val="tx1"/>
                </a:solidFill>
                <a:latin typeface="Arial" panose="020B0604020202020204" pitchFamily="34" charset="0"/>
                <a:cs typeface="Arial" panose="020B0604020202020204" pitchFamily="34" charset="0"/>
              </a:rPr>
              <a:t>By participating in this presentation, we are hoping that participants will:</a:t>
            </a:r>
          </a:p>
          <a:p>
            <a:pPr marL="0" indent="0">
              <a:buFont typeface="Arial" panose="020B0604020202020204" pitchFamily="34" charset="0"/>
              <a:buNone/>
            </a:pPr>
            <a:endParaRPr lang="en-CA">
              <a:solidFill>
                <a:schemeClr val="tx1"/>
              </a:solidFill>
              <a:latin typeface="Arial" panose="020B0604020202020204" pitchFamily="34" charset="0"/>
              <a:cs typeface="Arial" panose="020B0604020202020204" pitchFamily="34" charset="0"/>
            </a:endParaRPr>
          </a:p>
          <a:p>
            <a:pPr fontAlgn="base">
              <a:buFont typeface="+mj-lt"/>
              <a:buAutoNum type="arabicPeriod"/>
              <a:defRPr/>
            </a:pPr>
            <a:r>
              <a:rPr lang="en-US" b="0" i="0" u="none" strike="noStrike">
                <a:solidFill>
                  <a:schemeClr val="tx1"/>
                </a:solidFill>
                <a:effectLst/>
                <a:highlight>
                  <a:srgbClr val="F5F5F5"/>
                </a:highlight>
                <a:latin typeface="Arial" panose="020B0604020202020204" pitchFamily="34" charset="0"/>
                <a:ea typeface="Calibri"/>
                <a:cs typeface="Arial" panose="020B0604020202020204" pitchFamily="34" charset="0"/>
              </a:rPr>
              <a:t> Increase their knowledge and confidence in using food neutral language in the classroom.</a:t>
            </a:r>
            <a:r>
              <a:rPr lang="en-US">
                <a:solidFill>
                  <a:schemeClr val="tx1"/>
                </a:solidFill>
                <a:highlight>
                  <a:srgbClr val="F5F5F5"/>
                </a:highlight>
                <a:latin typeface="Arial" panose="020B0604020202020204" pitchFamily="34" charset="0"/>
                <a:ea typeface="Calibri"/>
                <a:cs typeface="Arial" panose="020B0604020202020204" pitchFamily="34" charset="0"/>
              </a:rPr>
              <a:t> AND</a:t>
            </a:r>
            <a:endParaRPr lang="en-US" b="0" i="0" u="none" strike="noStrike">
              <a:solidFill>
                <a:schemeClr val="tx1"/>
              </a:solidFill>
              <a:effectLst/>
              <a:highlight>
                <a:srgbClr val="F5F5F5"/>
              </a:highlight>
              <a:latin typeface="Arial" panose="020B0604020202020204" pitchFamily="34" charset="0"/>
              <a:ea typeface="Calibri"/>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b="0" i="0" u="none" strike="noStrike">
                <a:solidFill>
                  <a:schemeClr val="tx1"/>
                </a:solidFill>
                <a:effectLst/>
                <a:highlight>
                  <a:srgbClr val="F5F5F5"/>
                </a:highlight>
                <a:latin typeface="Arial" panose="020B0604020202020204" pitchFamily="34" charset="0"/>
                <a:cs typeface="Arial" panose="020B0604020202020204" pitchFamily="34" charset="0"/>
              </a:rPr>
              <a:t>2. </a:t>
            </a:r>
            <a:r>
              <a:rPr lang="en-US" b="0" i="0" u="none" strike="noStrike">
                <a:solidFill>
                  <a:schemeClr val="tx1"/>
                </a:solidFill>
                <a:effectLst/>
                <a:highlight>
                  <a:srgbClr val="F5F5F5"/>
                </a:highlight>
                <a:latin typeface="Arial" panose="020B0604020202020204" pitchFamily="34" charset="0"/>
                <a:ea typeface="Calibri"/>
                <a:cs typeface="Arial" panose="020B0604020202020204" pitchFamily="34" charset="0"/>
              </a:rPr>
              <a:t>Increase their awareness of nutrition resources, programs and tools</a:t>
            </a:r>
            <a:r>
              <a:rPr lang="en-US">
                <a:solidFill>
                  <a:schemeClr val="tx1"/>
                </a:solidFill>
                <a:highlight>
                  <a:srgbClr val="F5F5F5"/>
                </a:highlight>
                <a:latin typeface="Arial" panose="020B0604020202020204" pitchFamily="34" charset="0"/>
                <a:ea typeface="Calibri"/>
                <a:cs typeface="Arial" panose="020B0604020202020204" pitchFamily="34" charset="0"/>
              </a:rPr>
              <a:t>.</a:t>
            </a:r>
            <a:endParaRPr lang="en-US" b="0" i="0">
              <a:solidFill>
                <a:schemeClr val="tx1"/>
              </a:solidFill>
              <a:effectLst/>
              <a:highlight>
                <a:srgbClr val="F5F5F5"/>
              </a:highlight>
              <a:latin typeface="Arial" panose="020B0604020202020204" pitchFamily="34" charset="0"/>
              <a:ea typeface="Calibri"/>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3</a:t>
            </a:fld>
            <a:endParaRPr lang="en-US"/>
          </a:p>
        </p:txBody>
      </p:sp>
    </p:spTree>
    <p:extLst>
      <p:ext uri="{BB962C8B-B14F-4D97-AF65-F5344CB8AC3E}">
        <p14:creationId xmlns:p14="http://schemas.microsoft.com/office/powerpoint/2010/main" val="84287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chemeClr val="tx1"/>
                </a:solidFill>
                <a:highlight>
                  <a:srgbClr val="FFFFFF"/>
                </a:highlight>
                <a:latin typeface="Arial" panose="020B0604020202020204" pitchFamily="34" charset="0"/>
                <a:cs typeface="Arial" panose="020B0604020202020204" pitchFamily="34" charset="0"/>
              </a:rPr>
              <a:t>Before we get into the content of this presentation, we would like to acknowledge that the land on which we live and work is part of the ancestral land of the Ojibwe, Chippewa, Odawa, and Potawatomi peoples, referred to collectively as the Anishinaabeg. It is through the connection of the Anishinaabeg with the spirit of the land, water and air that we recognize their unique cultures, traditions, and values. Together as treaty people, we have a shared responsibility to act with respect for the environment that sustains all life, protecting the future for those generations to come.</a:t>
            </a:r>
          </a:p>
          <a:p>
            <a:pPr algn="l"/>
            <a:endParaRPr lang="en-US" sz="1200" b="1">
              <a:solidFill>
                <a:srgbClr val="656565"/>
              </a:solidFill>
              <a:highlight>
                <a:srgbClr val="FFFFFF"/>
              </a:highlight>
              <a:latin typeface="Arial" panose="020B0604020202020204" pitchFamily="34" charset="0"/>
              <a:cs typeface="Arial" panose="020B0604020202020204" pitchFamily="34" charset="0"/>
            </a:endParaRPr>
          </a:p>
          <a:p>
            <a:pPr algn="l"/>
            <a:r>
              <a:rPr lang="en-US" sz="1200" b="1">
                <a:solidFill>
                  <a:srgbClr val="656565"/>
                </a:solidFill>
                <a:highlight>
                  <a:srgbClr val="FFFFFF"/>
                </a:highlight>
                <a:latin typeface="Arial" panose="020B0604020202020204" pitchFamily="34" charset="0"/>
                <a:cs typeface="Arial" panose="020B0604020202020204" pitchFamily="34" charset="0"/>
              </a:rPr>
              <a:t>Language Pronunciations:</a:t>
            </a:r>
          </a:p>
          <a:p>
            <a:pPr algn="l"/>
            <a:r>
              <a:rPr lang="en-US" sz="1200">
                <a:solidFill>
                  <a:srgbClr val="656565"/>
                </a:solidFill>
                <a:highlight>
                  <a:srgbClr val="FFFFFF"/>
                </a:highlight>
                <a:latin typeface="Arial" panose="020B0604020202020204" pitchFamily="34" charset="0"/>
                <a:cs typeface="Arial" panose="020B0604020202020204" pitchFamily="34" charset="0"/>
              </a:rPr>
              <a:t>Anishinaabeg (ah-</a:t>
            </a:r>
            <a:r>
              <a:rPr lang="en-US" sz="1200" err="1">
                <a:solidFill>
                  <a:srgbClr val="656565"/>
                </a:solidFill>
                <a:highlight>
                  <a:srgbClr val="FFFFFF"/>
                </a:highlight>
                <a:latin typeface="Arial" panose="020B0604020202020204" pitchFamily="34" charset="0"/>
                <a:cs typeface="Arial" panose="020B0604020202020204" pitchFamily="34" charset="0"/>
              </a:rPr>
              <a:t>nish</a:t>
            </a:r>
            <a:r>
              <a:rPr lang="en-US" sz="1200">
                <a:solidFill>
                  <a:srgbClr val="656565"/>
                </a:solidFill>
                <a:highlight>
                  <a:srgbClr val="FFFFFF"/>
                </a:highlight>
                <a:latin typeface="Arial" panose="020B0604020202020204" pitchFamily="34" charset="0"/>
                <a:cs typeface="Arial" panose="020B0604020202020204" pitchFamily="34" charset="0"/>
              </a:rPr>
              <a:t>-</a:t>
            </a:r>
            <a:r>
              <a:rPr lang="en-US" sz="1200" err="1">
                <a:solidFill>
                  <a:srgbClr val="656565"/>
                </a:solidFill>
                <a:highlight>
                  <a:srgbClr val="FFFFFF"/>
                </a:highlight>
                <a:latin typeface="Arial" panose="020B0604020202020204" pitchFamily="34" charset="0"/>
                <a:cs typeface="Arial" panose="020B0604020202020204" pitchFamily="34" charset="0"/>
              </a:rPr>
              <a:t>i</a:t>
            </a:r>
            <a:r>
              <a:rPr lang="en-US" sz="1200">
                <a:solidFill>
                  <a:srgbClr val="656565"/>
                </a:solidFill>
                <a:highlight>
                  <a:srgbClr val="FFFFFF"/>
                </a:highlight>
                <a:latin typeface="Arial" panose="020B0604020202020204" pitchFamily="34" charset="0"/>
                <a:cs typeface="Arial" panose="020B0604020202020204" pitchFamily="34" charset="0"/>
              </a:rPr>
              <a:t>-nah-beg)</a:t>
            </a:r>
            <a:br>
              <a:rPr lang="en-US" sz="1200">
                <a:solidFill>
                  <a:srgbClr val="656565"/>
                </a:solidFill>
                <a:highlight>
                  <a:srgbClr val="FFFFFF"/>
                </a:highlight>
                <a:latin typeface="Arial" panose="020B0604020202020204" pitchFamily="34" charset="0"/>
                <a:cs typeface="Arial" panose="020B0604020202020204" pitchFamily="34" charset="0"/>
              </a:rPr>
            </a:br>
            <a:r>
              <a:rPr lang="en-US" sz="1200">
                <a:solidFill>
                  <a:srgbClr val="656565"/>
                </a:solidFill>
                <a:highlight>
                  <a:srgbClr val="FFFFFF"/>
                </a:highlight>
                <a:latin typeface="Arial" panose="020B0604020202020204" pitchFamily="34" charset="0"/>
                <a:cs typeface="Arial" panose="020B0604020202020204" pitchFamily="34" charset="0"/>
              </a:rPr>
              <a:t>Chippewa (chip-uh-</a:t>
            </a:r>
            <a:r>
              <a:rPr lang="en-US" sz="1200" err="1">
                <a:solidFill>
                  <a:srgbClr val="656565"/>
                </a:solidFill>
                <a:highlight>
                  <a:srgbClr val="FFFFFF"/>
                </a:highlight>
                <a:latin typeface="Arial" panose="020B0604020202020204" pitchFamily="34" charset="0"/>
                <a:cs typeface="Arial" panose="020B0604020202020204" pitchFamily="34" charset="0"/>
              </a:rPr>
              <a:t>wah</a:t>
            </a:r>
            <a:r>
              <a:rPr lang="en-US" sz="1200">
                <a:solidFill>
                  <a:srgbClr val="656565"/>
                </a:solidFill>
                <a:highlight>
                  <a:srgbClr val="FFFFFF"/>
                </a:highlight>
                <a:latin typeface="Arial" panose="020B0604020202020204" pitchFamily="34" charset="0"/>
                <a:cs typeface="Arial" panose="020B0604020202020204" pitchFamily="34" charset="0"/>
              </a:rPr>
              <a:t>)</a:t>
            </a:r>
            <a:br>
              <a:rPr lang="en-US" sz="1200">
                <a:solidFill>
                  <a:srgbClr val="656565"/>
                </a:solidFill>
                <a:highlight>
                  <a:srgbClr val="FFFFFF"/>
                </a:highlight>
                <a:latin typeface="Arial" panose="020B0604020202020204" pitchFamily="34" charset="0"/>
                <a:cs typeface="Arial" panose="020B0604020202020204" pitchFamily="34" charset="0"/>
              </a:rPr>
            </a:br>
            <a:r>
              <a:rPr lang="en-US" sz="1200">
                <a:solidFill>
                  <a:srgbClr val="656565"/>
                </a:solidFill>
                <a:highlight>
                  <a:srgbClr val="FFFFFF"/>
                </a:highlight>
                <a:latin typeface="Arial" panose="020B0604020202020204" pitchFamily="34" charset="0"/>
                <a:cs typeface="Arial" panose="020B0604020202020204" pitchFamily="34" charset="0"/>
              </a:rPr>
              <a:t>Odawa (o-dah-</a:t>
            </a:r>
            <a:r>
              <a:rPr lang="en-US" sz="1200" err="1">
                <a:solidFill>
                  <a:srgbClr val="656565"/>
                </a:solidFill>
                <a:highlight>
                  <a:srgbClr val="FFFFFF"/>
                </a:highlight>
                <a:latin typeface="Arial" panose="020B0604020202020204" pitchFamily="34" charset="0"/>
                <a:cs typeface="Arial" panose="020B0604020202020204" pitchFamily="34" charset="0"/>
              </a:rPr>
              <a:t>wah</a:t>
            </a:r>
            <a:r>
              <a:rPr lang="en-US" sz="1200">
                <a:solidFill>
                  <a:srgbClr val="656565"/>
                </a:solidFill>
                <a:highlight>
                  <a:srgbClr val="FFFFFF"/>
                </a:highlight>
                <a:latin typeface="Arial" panose="020B0604020202020204" pitchFamily="34" charset="0"/>
                <a:cs typeface="Arial" panose="020B0604020202020204" pitchFamily="34" charset="0"/>
              </a:rPr>
              <a:t>)</a:t>
            </a:r>
            <a:br>
              <a:rPr lang="en-US" sz="1200">
                <a:solidFill>
                  <a:srgbClr val="656565"/>
                </a:solidFill>
                <a:highlight>
                  <a:srgbClr val="FFFFFF"/>
                </a:highlight>
                <a:latin typeface="Arial" panose="020B0604020202020204" pitchFamily="34" charset="0"/>
                <a:cs typeface="Arial" panose="020B0604020202020204" pitchFamily="34" charset="0"/>
              </a:rPr>
            </a:br>
            <a:r>
              <a:rPr lang="en-US" sz="1200">
                <a:solidFill>
                  <a:srgbClr val="656565"/>
                </a:solidFill>
                <a:highlight>
                  <a:srgbClr val="FFFFFF"/>
                </a:highlight>
                <a:latin typeface="Arial" panose="020B0604020202020204" pitchFamily="34" charset="0"/>
                <a:cs typeface="Arial" panose="020B0604020202020204" pitchFamily="34" charset="0"/>
              </a:rPr>
              <a:t>Potawatomi (pot-uh-</a:t>
            </a:r>
            <a:r>
              <a:rPr lang="en-US" sz="1200" err="1">
                <a:solidFill>
                  <a:srgbClr val="656565"/>
                </a:solidFill>
                <a:highlight>
                  <a:srgbClr val="FFFFFF"/>
                </a:highlight>
                <a:latin typeface="Arial" panose="020B0604020202020204" pitchFamily="34" charset="0"/>
                <a:cs typeface="Arial" panose="020B0604020202020204" pitchFamily="34" charset="0"/>
              </a:rPr>
              <a:t>wah</a:t>
            </a:r>
            <a:r>
              <a:rPr lang="en-US" sz="1200">
                <a:solidFill>
                  <a:srgbClr val="656565"/>
                </a:solidFill>
                <a:highlight>
                  <a:srgbClr val="FFFFFF"/>
                </a:highlight>
                <a:latin typeface="Arial" panose="020B0604020202020204" pitchFamily="34" charset="0"/>
                <a:cs typeface="Arial" panose="020B0604020202020204" pitchFamily="34" charset="0"/>
              </a:rPr>
              <a:t>-</a:t>
            </a:r>
            <a:r>
              <a:rPr lang="en-US" sz="1200" err="1">
                <a:solidFill>
                  <a:srgbClr val="656565"/>
                </a:solidFill>
                <a:highlight>
                  <a:srgbClr val="FFFFFF"/>
                </a:highlight>
                <a:latin typeface="Arial" panose="020B0604020202020204" pitchFamily="34" charset="0"/>
                <a:cs typeface="Arial" panose="020B0604020202020204" pitchFamily="34" charset="0"/>
              </a:rPr>
              <a:t>tuh</a:t>
            </a:r>
            <a:r>
              <a:rPr lang="en-US" sz="1200">
                <a:solidFill>
                  <a:srgbClr val="656565"/>
                </a:solidFill>
                <a:highlight>
                  <a:srgbClr val="FFFFFF"/>
                </a:highlight>
                <a:latin typeface="Arial" panose="020B0604020202020204" pitchFamily="34" charset="0"/>
                <a:cs typeface="Arial" panose="020B0604020202020204" pitchFamily="34" charset="0"/>
              </a:rPr>
              <a:t>-mee)</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4</a:t>
            </a:fld>
            <a:endParaRPr lang="en-US"/>
          </a:p>
        </p:txBody>
      </p:sp>
    </p:spTree>
    <p:extLst>
      <p:ext uri="{BB962C8B-B14F-4D97-AF65-F5344CB8AC3E}">
        <p14:creationId xmlns:p14="http://schemas.microsoft.com/office/powerpoint/2010/main" val="8724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rial" panose="020B0604020202020204" pitchFamily="34" charset="0"/>
                <a:cs typeface="Arial" panose="020B0604020202020204" pitchFamily="34" charset="0"/>
              </a:rPr>
              <a:t>So, what is diet culture? </a:t>
            </a:r>
          </a:p>
          <a:p>
            <a:r>
              <a:rPr lang="en-US" b="0" i="0">
                <a:solidFill>
                  <a:srgbClr val="000000"/>
                </a:solidFill>
                <a:effectLst/>
                <a:latin typeface="Arial" panose="020B0604020202020204" pitchFamily="34" charset="0"/>
                <a:cs typeface="Arial" panose="020B0604020202020204" pitchFamily="34" charset="0"/>
              </a:rPr>
              <a:t>We are surrounded by diet culture, which is a </a:t>
            </a:r>
            <a:r>
              <a:rPr lang="en-US" sz="1200" b="0" i="0" u="none" strike="noStrike" baseline="0">
                <a:solidFill>
                  <a:srgbClr val="000000"/>
                </a:solidFill>
                <a:latin typeface="Arial" panose="020B0604020202020204" pitchFamily="34" charset="0"/>
                <a:cs typeface="Arial" panose="020B0604020202020204" pitchFamily="34" charset="0"/>
              </a:rPr>
              <a:t>belief that </a:t>
            </a:r>
            <a:r>
              <a:rPr lang="en-US" sz="1200" b="1" i="0" u="none" strike="noStrike" baseline="0">
                <a:solidFill>
                  <a:srgbClr val="000000"/>
                </a:solidFill>
                <a:latin typeface="Arial" panose="020B0604020202020204" pitchFamily="34" charset="0"/>
                <a:cs typeface="Arial" panose="020B0604020202020204" pitchFamily="34" charset="0"/>
              </a:rPr>
              <a:t>equates thinness to health</a:t>
            </a:r>
            <a:r>
              <a:rPr lang="en-US" sz="1200" b="0" i="0" u="none" strike="noStrike" baseline="0">
                <a:solidFill>
                  <a:srgbClr val="00000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It’s a pervasive viewpoint in North America, where there is a collective desire to be thin. </a:t>
            </a:r>
          </a:p>
          <a:p>
            <a:endParaRPr lang="en-US" sz="1200" b="0" i="0" u="none" strike="noStrike" baseline="0">
              <a:solidFill>
                <a:srgbClr val="000000"/>
              </a:solidFill>
              <a:latin typeface="Arial" panose="020B0604020202020204" pitchFamily="34" charset="0"/>
              <a:cs typeface="Arial" panose="020B0604020202020204" pitchFamily="34" charset="0"/>
            </a:endParaRPr>
          </a:p>
          <a:p>
            <a:r>
              <a:rPr lang="en-US" sz="1200" b="0" i="0" u="none" strike="noStrike" baseline="0">
                <a:solidFill>
                  <a:srgbClr val="000000"/>
                </a:solidFill>
                <a:latin typeface="Arial" panose="020B0604020202020204" pitchFamily="34" charset="0"/>
                <a:cs typeface="Arial" panose="020B0604020202020204" pitchFamily="34" charset="0"/>
              </a:rPr>
              <a:t>It includes myths about food and eating and creates a moral hierarchy of body shapes and sizes.  Diet culture influences how we think and talk about eating, food and health. It can take the form of adhering to food rules, restrictive eating practices and feelings of shame, guilt or judgement for not following these ‘rules’ or not having  the “ideal” body. </a:t>
            </a:r>
          </a:p>
          <a:p>
            <a:pPr algn="l"/>
            <a:endParaRPr lang="en-US" sz="1200" b="0" i="0" u="none" strike="noStrike" baseline="0">
              <a:solidFill>
                <a:srgbClr val="000000"/>
              </a:solidFill>
              <a:latin typeface="Arial" panose="020B0604020202020204" pitchFamily="34" charset="0"/>
              <a:cs typeface="Arial" panose="020B0604020202020204" pitchFamily="34" charset="0"/>
            </a:endParaRPr>
          </a:p>
          <a:p>
            <a:pPr algn="l"/>
            <a:r>
              <a:rPr lang="en-US" sz="1200" b="0" i="0" u="none" strike="noStrike" baseline="0">
                <a:solidFill>
                  <a:srgbClr val="000000"/>
                </a:solidFill>
                <a:latin typeface="Arial" panose="020B0604020202020204" pitchFamily="34" charset="0"/>
                <a:cs typeface="Arial" panose="020B0604020202020204" pitchFamily="34" charset="0"/>
              </a:rPr>
              <a:t>In today’s culture, diet and exercise are often promoted as ways to alter body shape and improve health. </a:t>
            </a:r>
            <a:r>
              <a:rPr lang="en-US" b="0" i="0">
                <a:solidFill>
                  <a:srgbClr val="242424"/>
                </a:solidFill>
                <a:effectLst/>
                <a:latin typeface="Arial" panose="020B0604020202020204" pitchFamily="34" charset="0"/>
                <a:cs typeface="Arial" panose="020B0604020202020204" pitchFamily="34" charset="0"/>
              </a:rPr>
              <a:t>The issue with this approach is that weight loss and body shape changes are viewed as behaviors to be modified. This often becomes the main motivation for these activities, overshadowing the many other factors that influence body shape and neglecting the numerous other benefits of good nutrition and physical activity.</a:t>
            </a:r>
            <a:endParaRPr lang="en-US" sz="1200" b="0" i="0" u="none" strike="noStrike" baseline="0">
              <a:solidFill>
                <a:srgbClr val="000000"/>
              </a:solidFill>
              <a:latin typeface="Arial" panose="020B0604020202020204" pitchFamily="34" charset="0"/>
              <a:cs typeface="Arial" panose="020B0604020202020204" pitchFamily="34" charset="0"/>
            </a:endParaRPr>
          </a:p>
          <a:p>
            <a:pPr algn="l"/>
            <a:endParaRPr lang="en-US" sz="1200" b="0" i="0" u="none" strike="noStrike" baseline="0">
              <a:solidFill>
                <a:srgbClr val="000000"/>
              </a:solidFill>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Our society’s focus on weight comes up in so many ways, it’s understandable that so much value, self-worth, and judgement are placed on one’s weight and body size.  </a:t>
            </a:r>
          </a:p>
          <a:p>
            <a:r>
              <a:rPr lang="en-US">
                <a:latin typeface="Arial" panose="020B0604020202020204" pitchFamily="34" charset="0"/>
                <a:cs typeface="Arial" panose="020B0604020202020204" pitchFamily="34" charset="0"/>
              </a:rPr>
              <a:t>For example: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On social media, people often use filters or editing apps to alter their size and appearance in photos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We may compliment someone who appears to have lost weight by saying "you look great, have you lost weight?“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And, there is a huge diet and weight loss industry trying to sell us the latest product to make us thinner.</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Unfortunately, diet culture results in people in larger bodies experiencing discrimination – it oppresses people who don’t fit the diet-culture definition of health. </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5</a:t>
            </a:fld>
            <a:endParaRPr lang="en-US"/>
          </a:p>
        </p:txBody>
      </p:sp>
    </p:spTree>
    <p:extLst>
      <p:ext uri="{BB962C8B-B14F-4D97-AF65-F5344CB8AC3E}">
        <p14:creationId xmlns:p14="http://schemas.microsoft.com/office/powerpoint/2010/main" val="3797694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chemeClr val="tx1"/>
                </a:solidFill>
                <a:latin typeface="Arial" panose="020B0604020202020204" pitchFamily="34" charset="0"/>
                <a:cs typeface="Arial" panose="020B0604020202020204" pitchFamily="34" charset="0"/>
              </a:rPr>
              <a:t>Diet culture shows up in the workplace, healthcare, schools and in many other areas in our society; it’s everywhere! It’s also sneaky and often hard to detect.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chemeClr val="tx1"/>
                </a:solidFill>
                <a:latin typeface="Arial" panose="020B0604020202020204" pitchFamily="34" charset="0"/>
                <a:cs typeface="Arial" panose="020B0604020202020204" pitchFamily="34" charset="0"/>
              </a:rPr>
              <a:t>Diet culture shows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tx1"/>
                </a:solidFill>
                <a:latin typeface="Arial" panose="020B0604020202020204" pitchFamily="34" charset="0"/>
                <a:cs typeface="Arial" panose="020B0604020202020204" pitchFamily="34" charset="0"/>
              </a:rPr>
              <a:t>As weight-based teasing or bullying;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tx1"/>
                </a:solidFill>
                <a:latin typeface="Arial" panose="020B0604020202020204" pitchFamily="34" charset="0"/>
                <a:cs typeface="Arial" panose="020B0604020202020204" pitchFamily="34" charset="0"/>
              </a:rPr>
              <a:t>In education when emphasizing weight as a health promoting </a:t>
            </a:r>
            <a:r>
              <a:rPr lang="en-US" sz="1200" b="0" i="0" u="none" strike="noStrike" baseline="0" err="1">
                <a:solidFill>
                  <a:schemeClr val="tx1"/>
                </a:solidFill>
                <a:latin typeface="Arial" panose="020B0604020202020204" pitchFamily="34" charset="0"/>
                <a:cs typeface="Arial" panose="020B0604020202020204" pitchFamily="34" charset="0"/>
              </a:rPr>
              <a:t>behaviours</a:t>
            </a:r>
            <a:r>
              <a:rPr lang="en-US" sz="1200" b="0" i="0" u="none" strike="noStrike" baseline="0">
                <a:solidFill>
                  <a:schemeClr val="tx1"/>
                </a:solidFill>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tx1"/>
                </a:solidFill>
                <a:latin typeface="Arial" panose="020B0604020202020204" pitchFamily="34" charset="0"/>
                <a:cs typeface="Arial" panose="020B0604020202020204" pitchFamily="34" charset="0"/>
              </a:rPr>
              <a:t>When pressuring students to eat certain foods;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tx1"/>
                </a:solidFill>
                <a:latin typeface="Arial" panose="020B0604020202020204" pitchFamily="34" charset="0"/>
                <a:cs typeface="Arial" panose="020B0604020202020204" pitchFamily="34" charset="0"/>
              </a:rPr>
              <a:t>Unintentionally, when adults’ pass on their attitudes around food and body image,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chemeClr val="tx1"/>
                </a:solidFill>
                <a:latin typeface="Arial" panose="020B0604020202020204" pitchFamily="34" charset="0"/>
                <a:cs typeface="Arial" panose="020B0604020202020204" pitchFamily="34" charset="0"/>
              </a:rPr>
              <a:t>In various forms of media, students are exposed to idealized bodies.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a:solidFill>
                <a:schemeClr val="tx1"/>
              </a:solidFill>
              <a:latin typeface="Arial" panose="020B0604020202020204" pitchFamily="34" charset="0"/>
              <a:cs typeface="Arial" panose="020B0604020202020204" pitchFamily="34" charset="0"/>
            </a:endParaRPr>
          </a:p>
          <a:p>
            <a:pPr>
              <a:defRPr/>
            </a:pPr>
            <a:r>
              <a:rPr lang="en-US" sz="1200" b="0" i="0" u="none" strike="noStrike" baseline="0">
                <a:solidFill>
                  <a:schemeClr val="tx1"/>
                </a:solidFill>
                <a:latin typeface="Arial" panose="020B0604020202020204" pitchFamily="34" charset="0"/>
                <a:cs typeface="Arial" panose="020B0604020202020204" pitchFamily="34" charset="0"/>
              </a:rPr>
              <a:t>The good news is, the more </a:t>
            </a:r>
            <a:r>
              <a:rPr lang="en-US">
                <a:latin typeface="Arial" panose="020B0604020202020204" pitchFamily="34" charset="0"/>
                <a:cs typeface="Arial" panose="020B0604020202020204" pitchFamily="34" charset="0"/>
              </a:rPr>
              <a:t>you </a:t>
            </a:r>
            <a:r>
              <a:rPr lang="en-US" sz="1200" b="0" i="0" u="none" strike="noStrike" baseline="0">
                <a:solidFill>
                  <a:schemeClr val="tx1"/>
                </a:solidFill>
                <a:latin typeface="Arial" panose="020B0604020202020204" pitchFamily="34" charset="0"/>
                <a:cs typeface="Arial" panose="020B0604020202020204" pitchFamily="34" charset="0"/>
              </a:rPr>
              <a:t>are aware of diet culture, the more you can help students develop a positive relationship with food and body.</a:t>
            </a:r>
            <a:endParaRPr lang="en-US">
              <a:solidFill>
                <a:schemeClr val="tx1"/>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6</a:t>
            </a:fld>
            <a:endParaRPr lang="en-US"/>
          </a:p>
        </p:txBody>
      </p:sp>
    </p:spTree>
    <p:extLst>
      <p:ext uri="{BB962C8B-B14F-4D97-AF65-F5344CB8AC3E}">
        <p14:creationId xmlns:p14="http://schemas.microsoft.com/office/powerpoint/2010/main" val="4086825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a:solidFill>
                  <a:schemeClr val="tx1"/>
                </a:solidFill>
                <a:latin typeface="Arial" panose="020B0604020202020204" pitchFamily="34" charset="0"/>
                <a:cs typeface="Arial" panose="020B0604020202020204" pitchFamily="34" charset="0"/>
              </a:rPr>
              <a:t>Diet culture can:</a:t>
            </a:r>
          </a:p>
          <a:p>
            <a:pPr marL="285750" indent="-285750" algn="l">
              <a:buFontTx/>
              <a:buChar char="-"/>
            </a:pPr>
            <a:r>
              <a:rPr lang="en-US" sz="1200" b="0" i="0" u="none" strike="noStrike" baseline="0">
                <a:solidFill>
                  <a:schemeClr val="tx1"/>
                </a:solidFill>
                <a:latin typeface="Arial" panose="020B0604020202020204" pitchFamily="34" charset="0"/>
                <a:cs typeface="Arial" panose="020B0604020202020204" pitchFamily="34" charset="0"/>
              </a:rPr>
              <a:t>Promote misinformation about food, bodies and health;</a:t>
            </a:r>
          </a:p>
          <a:p>
            <a:pPr marL="285750" indent="-285750" algn="l">
              <a:buFontTx/>
              <a:buChar char="-"/>
            </a:pPr>
            <a:r>
              <a:rPr lang="en-US" sz="1200" b="0" i="0" u="none" strike="noStrike" baseline="0">
                <a:solidFill>
                  <a:schemeClr val="tx1"/>
                </a:solidFill>
                <a:latin typeface="Arial" panose="020B0604020202020204" pitchFamily="34" charset="0"/>
                <a:cs typeface="Arial" panose="020B0604020202020204" pitchFamily="34" charset="0"/>
              </a:rPr>
              <a:t>Place pressure on children and youth to conform to thin ideal;</a:t>
            </a:r>
          </a:p>
          <a:p>
            <a:pPr marL="285750" indent="-285750" algn="l">
              <a:buFontTx/>
              <a:buChar char="-"/>
            </a:pPr>
            <a:r>
              <a:rPr lang="en-US" sz="1200" b="0" i="0" u="none" strike="noStrike" baseline="0">
                <a:solidFill>
                  <a:schemeClr val="tx1"/>
                </a:solidFill>
                <a:latin typeface="Arial" panose="020B0604020202020204" pitchFamily="34" charset="0"/>
                <a:cs typeface="Arial" panose="020B0604020202020204" pitchFamily="34" charset="0"/>
              </a:rPr>
              <a:t>Increase the risk of eating disorders and disordered eating – In fact, frequent dieting is a risk factor for eating disorders;</a:t>
            </a:r>
            <a:endParaRPr lang="en-US" sz="1200" b="0" i="0">
              <a:solidFill>
                <a:schemeClr val="tx1"/>
              </a:solidFill>
              <a:effectLst/>
              <a:latin typeface="Arial" panose="020B0604020202020204" pitchFamily="34" charset="0"/>
              <a:cs typeface="Arial" panose="020B0604020202020204" pitchFamily="34" charset="0"/>
            </a:endParaRPr>
          </a:p>
          <a:p>
            <a:pPr marL="285750" indent="-285750" algn="l">
              <a:buFontTx/>
              <a:buChar char="-"/>
            </a:pPr>
            <a:r>
              <a:rPr lang="en-US" sz="1200" b="0" i="0" u="none" strike="noStrike" baseline="0">
                <a:solidFill>
                  <a:schemeClr val="tx1"/>
                </a:solidFill>
                <a:latin typeface="Arial" panose="020B0604020202020204" pitchFamily="34" charset="0"/>
                <a:cs typeface="Arial" panose="020B0604020202020204" pitchFamily="34" charset="0"/>
              </a:rPr>
              <a:t>Increase body image concerns; when people don’t meet society’s arbitrary standards, they can feel ashamed, guilty or angry. This can contribute to negative body image and poor self-esteem, as well as mental health conditions like anxiety and depression; and </a:t>
            </a:r>
          </a:p>
          <a:p>
            <a:pPr marL="285750" indent="-285750" algn="l">
              <a:buFontTx/>
              <a:buChar char="-"/>
            </a:pPr>
            <a:r>
              <a:rPr lang="en-US" sz="1200" b="0" i="0" u="none" strike="noStrike" baseline="0">
                <a:solidFill>
                  <a:schemeClr val="tx1"/>
                </a:solidFill>
                <a:latin typeface="Arial" panose="020B0604020202020204" pitchFamily="34" charset="0"/>
                <a:cs typeface="Arial" panose="020B0604020202020204" pitchFamily="34" charset="0"/>
              </a:rPr>
              <a:t>Lead to weight-based bullying and weight stigma for kids living in larger bodies.</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7</a:t>
            </a:fld>
            <a:endParaRPr lang="en-US"/>
          </a:p>
        </p:txBody>
      </p:sp>
    </p:spTree>
    <p:extLst>
      <p:ext uri="{BB962C8B-B14F-4D97-AF65-F5344CB8AC3E}">
        <p14:creationId xmlns:p14="http://schemas.microsoft.com/office/powerpoint/2010/main" val="224582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a:latin typeface="Arial" panose="020B0604020202020204" pitchFamily="34" charset="0"/>
                <a:cs typeface="Arial" panose="020B0604020202020204" pitchFamily="34" charset="0"/>
              </a:rPr>
              <a:t>When talking and teaching about food, language is something most of us don’t think about.  The words we use when talking about food can reflect personal beliefs and practices towards food. As professionals and educators, we know the importance of checking our bias and being careful what we say to reduce possible negative consequences.</a:t>
            </a:r>
            <a:endParaRPr lang="en-CA">
              <a:latin typeface="Arial" panose="020B0604020202020204" pitchFamily="34" charset="0"/>
              <a:cs typeface="Arial" panose="020B0604020202020204" pitchFamily="34" charset="0"/>
            </a:endParaRPr>
          </a:p>
          <a:p>
            <a:pPr algn="l"/>
            <a:endParaRPr lang="en-US" sz="1200" b="0" i="0" u="none" strike="noStrike" baseline="0">
              <a:latin typeface="Arial" panose="020B0604020202020204" pitchFamily="34" charset="0"/>
              <a:cs typeface="Arial" panose="020B0604020202020204" pitchFamily="34" charset="0"/>
            </a:endParaRPr>
          </a:p>
          <a:p>
            <a:pPr algn="l"/>
            <a:r>
              <a:rPr lang="en-US" sz="1200" b="0" i="0" u="none" strike="noStrike" baseline="0">
                <a:latin typeface="Arial" panose="020B0604020202020204" pitchFamily="34" charset="0"/>
                <a:cs typeface="Arial" panose="020B0604020202020204" pitchFamily="34" charset="0"/>
              </a:rPr>
              <a:t>The messages we provide related to food should consider that:</a:t>
            </a:r>
          </a:p>
          <a:p>
            <a:pPr algn="l"/>
            <a:endParaRPr lang="en-US" sz="1200" b="0" i="0" u="none" strike="noStrike" baseline="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200" b="0" i="0" u="none" strike="noStrike" baseline="0">
                <a:latin typeface="Arial" panose="020B0604020202020204" pitchFamily="34" charset="0"/>
                <a:cs typeface="Arial" panose="020B0604020202020204" pitchFamily="34" charset="0"/>
              </a:rPr>
              <a:t>Food preferences and choices are influenced by so many things including, family traditions and feeding practices.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Often nutrition messaging focuses only on nutrients in food. We need to consider all of food’s other benefits such as enjoyment, social connections and the energy it provides us to grow, play and learn.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Eating and food can create feelings of shame and guilt. </a:t>
            </a:r>
            <a:r>
              <a:rPr lang="en-US" sz="1200" b="0" i="0" u="none" strike="noStrike" baseline="0">
                <a:latin typeface="Arial" panose="020B0604020202020204" pitchFamily="34" charset="0"/>
                <a:cs typeface="Arial" panose="020B0604020202020204" pitchFamily="34" charset="0"/>
              </a:rPr>
              <a:t>Recent stats tell us that 46% of Ontario youth in grades 7-12 report preoccupation with food and weight and body image concerns, which are known precursors to disordered eating. </a:t>
            </a:r>
            <a:r>
              <a:rPr lang="en-CA">
                <a:latin typeface="Arial" panose="020B0604020202020204" pitchFamily="34" charset="0"/>
                <a:cs typeface="Arial" panose="020B0604020202020204" pitchFamily="34" charset="0"/>
              </a:rPr>
              <a:t>Given that youth are vulnerable to the development of disordered eating and body image issues, language used should be considered when planning educational activities for this age group.  </a:t>
            </a:r>
            <a:endParaRPr lang="en-US" sz="1200" b="0" i="0" u="none" strike="noStrike" baseline="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kern="100">
                <a:latin typeface="Arial" panose="020B0604020202020204" pitchFamily="34" charset="0"/>
                <a:cs typeface="Arial" panose="020B0604020202020204" pitchFamily="34" charset="0"/>
              </a:rPr>
              <a:t>Like health, multiple factors impact a person’s ability to make food choices such as food availability and access, cost, and time constraints.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kern="100">
                <a:latin typeface="Arial" panose="020B0604020202020204" pitchFamily="34" charset="0"/>
                <a:ea typeface="Calibri" panose="020F0502020204030204" pitchFamily="34" charset="0"/>
                <a:cs typeface="Arial" panose="020B0604020202020204" pitchFamily="34" charset="0"/>
              </a:rPr>
              <a:t>Focus on the benefits of a variety of food for our physical and mental health and well-being.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baseline="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baseline="0">
                <a:latin typeface="Arial" panose="020B0604020202020204" pitchFamily="34" charset="0"/>
                <a:cs typeface="Arial" panose="020B0604020202020204" pitchFamily="34" charset="0"/>
              </a:rPr>
              <a:t>There is now evidence to show that the traditional way of teaching nutrition: "these are good foods, these are bad foods" may foster body dissatisfaction and can trigger disordered eating </a:t>
            </a:r>
            <a:r>
              <a:rPr lang="en-US" sz="1200" b="0" i="0" u="none" strike="noStrike" baseline="0" err="1">
                <a:latin typeface="Arial" panose="020B0604020202020204" pitchFamily="34" charset="0"/>
                <a:cs typeface="Arial" panose="020B0604020202020204" pitchFamily="34" charset="0"/>
              </a:rPr>
              <a:t>behaviours</a:t>
            </a:r>
            <a:r>
              <a:rPr lang="en-US" sz="1200" b="0" i="0" u="none" strike="noStrike" baseline="0">
                <a:latin typeface="Arial" panose="020B0604020202020204" pitchFamily="34" charset="0"/>
                <a:cs typeface="Arial" panose="020B0604020202020204" pitchFamily="34" charset="0"/>
              </a:rPr>
              <a:t>. In other words, well-intended messages about “healthy eating” can inadvertently cause harm by leading to preoccupation and fear of food. </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8</a:t>
            </a:fld>
            <a:endParaRPr lang="en-US"/>
          </a:p>
        </p:txBody>
      </p:sp>
    </p:spTree>
    <p:extLst>
      <p:ext uri="{BB962C8B-B14F-4D97-AF65-F5344CB8AC3E}">
        <p14:creationId xmlns:p14="http://schemas.microsoft.com/office/powerpoint/2010/main" val="1114429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a:latin typeface="Arial" panose="020B0604020202020204" pitchFamily="34" charset="0"/>
                <a:ea typeface="Calibri" panose="020F0502020204030204" pitchFamily="34" charset="0"/>
                <a:cs typeface="Arial" panose="020B0604020202020204" pitchFamily="34" charset="0"/>
              </a:rPr>
              <a:t>Providing nutrition education in a flexible and balanced way, aligns with the concept of food neutrality.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a:latin typeface="Arial" panose="020B0604020202020204" pitchFamily="34" charset="0"/>
                <a:ea typeface="Calibri" panose="020F0502020204030204" pitchFamily="34" charset="0"/>
                <a:cs typeface="Arial" panose="020B0604020202020204" pitchFamily="34" charset="0"/>
              </a:rPr>
              <a:t>This means when talking about food we 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00">
                <a:latin typeface="Arial" panose="020B0604020202020204" pitchFamily="34" charset="0"/>
                <a:ea typeface="Calibri" panose="020F0502020204030204" pitchFamily="34" charset="0"/>
                <a:cs typeface="Arial" panose="020B0604020202020204" pitchFamily="34" charset="0"/>
              </a:rPr>
              <a:t>Not using morality-based statements; such as ‘sugar is bad’ or ‘protein is good’;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00">
                <a:latin typeface="Arial" panose="020B0604020202020204" pitchFamily="34" charset="0"/>
                <a:ea typeface="Calibri" panose="020F0502020204030204" pitchFamily="34" charset="0"/>
                <a:cs typeface="Arial" panose="020B0604020202020204" pitchFamily="34" charset="0"/>
              </a:rPr>
              <a:t>Removing judgement, shame and comments about personal food choices;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00">
                <a:latin typeface="Arial" panose="020B0604020202020204" pitchFamily="34" charset="0"/>
                <a:ea typeface="Calibri" panose="020F0502020204030204" pitchFamily="34" charset="0"/>
                <a:cs typeface="Arial" panose="020B0604020202020204" pitchFamily="34" charset="0"/>
              </a:rPr>
              <a:t>Discussing the many benefits of food beyond the nutrients that the food provides.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0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00">
                <a:latin typeface="Arial" panose="020B0604020202020204" pitchFamily="34" charset="0"/>
                <a:ea typeface="Calibri" panose="020F0502020204030204" pitchFamily="34" charset="0"/>
                <a:cs typeface="Arial" panose="020B0604020202020204" pitchFamily="34" charset="0"/>
              </a:rPr>
              <a:t>Taking a neutral approach acknowledges that foods may be nutritionally different, but all food has value. </a:t>
            </a:r>
          </a:p>
          <a:p>
            <a:endParaRPr lang="en-US"/>
          </a:p>
        </p:txBody>
      </p:sp>
      <p:sp>
        <p:nvSpPr>
          <p:cNvPr id="4" name="Slide Number Placeholder 3"/>
          <p:cNvSpPr>
            <a:spLocks noGrp="1"/>
          </p:cNvSpPr>
          <p:nvPr>
            <p:ph type="sldNum" sz="quarter" idx="5"/>
          </p:nvPr>
        </p:nvSpPr>
        <p:spPr/>
        <p:txBody>
          <a:bodyPr/>
          <a:lstStyle/>
          <a:p>
            <a:fld id="{397B603B-700F-4C0E-9B05-45723B715B3C}" type="slidenum">
              <a:rPr lang="en-US" smtClean="0"/>
              <a:t>9</a:t>
            </a:fld>
            <a:endParaRPr lang="en-US"/>
          </a:p>
        </p:txBody>
      </p:sp>
    </p:spTree>
    <p:extLst>
      <p:ext uri="{BB962C8B-B14F-4D97-AF65-F5344CB8AC3E}">
        <p14:creationId xmlns:p14="http://schemas.microsoft.com/office/powerpoint/2010/main" val="158156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07953-97AD-B303-329E-1D958E970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DD2BAD-BE0F-E411-D093-E7BF3F418F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10543A-053A-CAD9-AC49-C67519CAD988}"/>
              </a:ext>
            </a:extLst>
          </p:cNvPr>
          <p:cNvSpPr>
            <a:spLocks noGrp="1"/>
          </p:cNvSpPr>
          <p:nvPr>
            <p:ph type="dt" sz="half" idx="10"/>
          </p:nvPr>
        </p:nvSpPr>
        <p:spPr/>
        <p:txBody>
          <a:bodyPr/>
          <a:lstStyle/>
          <a:p>
            <a:fld id="{3DFAD368-7F08-4F54-9F37-F5CF25ACDE28}" type="datetime1">
              <a:rPr lang="en-US" smtClean="0"/>
              <a:t>7/23/2025</a:t>
            </a:fld>
            <a:endParaRPr lang="en-US"/>
          </a:p>
        </p:txBody>
      </p:sp>
      <p:sp>
        <p:nvSpPr>
          <p:cNvPr id="5" name="Footer Placeholder 4">
            <a:extLst>
              <a:ext uri="{FF2B5EF4-FFF2-40B4-BE49-F238E27FC236}">
                <a16:creationId xmlns:a16="http://schemas.microsoft.com/office/drawing/2014/main" id="{0BECE209-74EA-C4E6-438E-935CC66C1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0F4EB-0AE3-B6AD-35A9-5ADCEAB29F42}"/>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87984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8F12-A2F5-4E7C-A167-8AD989688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C2B83F-4E18-4F5F-6485-F458E226C3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CD436-87BC-FF6D-C68E-91A471C29728}"/>
              </a:ext>
            </a:extLst>
          </p:cNvPr>
          <p:cNvSpPr>
            <a:spLocks noGrp="1"/>
          </p:cNvSpPr>
          <p:nvPr>
            <p:ph type="dt" sz="half" idx="10"/>
          </p:nvPr>
        </p:nvSpPr>
        <p:spPr/>
        <p:txBody>
          <a:bodyPr/>
          <a:lstStyle/>
          <a:p>
            <a:fld id="{BA510AAC-4198-471C-A15F-0451A63FD797}" type="datetime1">
              <a:rPr lang="en-US" smtClean="0"/>
              <a:t>7/23/2025</a:t>
            </a:fld>
            <a:endParaRPr lang="en-US"/>
          </a:p>
        </p:txBody>
      </p:sp>
      <p:sp>
        <p:nvSpPr>
          <p:cNvPr id="5" name="Footer Placeholder 4">
            <a:extLst>
              <a:ext uri="{FF2B5EF4-FFF2-40B4-BE49-F238E27FC236}">
                <a16:creationId xmlns:a16="http://schemas.microsoft.com/office/drawing/2014/main" id="{C22B68F4-3092-CF27-EE6A-7AD795D1D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569D9-EEA8-C696-68C6-64FFC44912D0}"/>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7172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550943-5DCC-533D-DF5D-30A5BCC000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2533A0-5FAA-CDC0-F3A9-E5CC59BF68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54E1C-06DC-4813-3E4F-EFB82A7F9249}"/>
              </a:ext>
            </a:extLst>
          </p:cNvPr>
          <p:cNvSpPr>
            <a:spLocks noGrp="1"/>
          </p:cNvSpPr>
          <p:nvPr>
            <p:ph type="dt" sz="half" idx="10"/>
          </p:nvPr>
        </p:nvSpPr>
        <p:spPr/>
        <p:txBody>
          <a:bodyPr/>
          <a:lstStyle/>
          <a:p>
            <a:fld id="{D829F5AC-1C1F-4482-A994-403DCB597718}" type="datetime1">
              <a:rPr lang="en-US" smtClean="0"/>
              <a:t>7/23/2025</a:t>
            </a:fld>
            <a:endParaRPr lang="en-US"/>
          </a:p>
        </p:txBody>
      </p:sp>
      <p:sp>
        <p:nvSpPr>
          <p:cNvPr id="5" name="Footer Placeholder 4">
            <a:extLst>
              <a:ext uri="{FF2B5EF4-FFF2-40B4-BE49-F238E27FC236}">
                <a16:creationId xmlns:a16="http://schemas.microsoft.com/office/drawing/2014/main" id="{F4155EDF-8FCA-0D54-EC39-27198FFD5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7D7BC-C62E-B95F-9E96-0387ED872A9F}"/>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73071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34F2-6348-321B-762D-550664FF2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0EF1A-689E-0399-D95C-90570F624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8FF00-D0EB-D744-2344-24206BDE0344}"/>
              </a:ext>
            </a:extLst>
          </p:cNvPr>
          <p:cNvSpPr>
            <a:spLocks noGrp="1"/>
          </p:cNvSpPr>
          <p:nvPr>
            <p:ph type="dt" sz="half" idx="10"/>
          </p:nvPr>
        </p:nvSpPr>
        <p:spPr/>
        <p:txBody>
          <a:bodyPr/>
          <a:lstStyle/>
          <a:p>
            <a:fld id="{0603681A-BDC4-47DB-9C7C-A254C06E1065}" type="datetime1">
              <a:rPr lang="en-US" smtClean="0"/>
              <a:t>7/23/2025</a:t>
            </a:fld>
            <a:endParaRPr lang="en-US"/>
          </a:p>
        </p:txBody>
      </p:sp>
      <p:sp>
        <p:nvSpPr>
          <p:cNvPr id="5" name="Footer Placeholder 4">
            <a:extLst>
              <a:ext uri="{FF2B5EF4-FFF2-40B4-BE49-F238E27FC236}">
                <a16:creationId xmlns:a16="http://schemas.microsoft.com/office/drawing/2014/main" id="{F7DD86EB-488F-D4B9-F143-A6A65EEED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55996-DFF6-BC2A-712B-5B0DC949BF35}"/>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414781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9D5C-AF0D-EEC5-D431-9428EFF417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446770-4F8C-0DEA-6D8C-D539F842BE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767271-2BEC-4CF7-113E-6FB8CCE3081E}"/>
              </a:ext>
            </a:extLst>
          </p:cNvPr>
          <p:cNvSpPr>
            <a:spLocks noGrp="1"/>
          </p:cNvSpPr>
          <p:nvPr>
            <p:ph type="dt" sz="half" idx="10"/>
          </p:nvPr>
        </p:nvSpPr>
        <p:spPr/>
        <p:txBody>
          <a:bodyPr/>
          <a:lstStyle/>
          <a:p>
            <a:fld id="{5DF6F3A9-9B14-4149-85B3-564EF44B95EA}" type="datetime1">
              <a:rPr lang="en-US" smtClean="0"/>
              <a:t>7/23/2025</a:t>
            </a:fld>
            <a:endParaRPr lang="en-US"/>
          </a:p>
        </p:txBody>
      </p:sp>
      <p:sp>
        <p:nvSpPr>
          <p:cNvPr id="5" name="Footer Placeholder 4">
            <a:extLst>
              <a:ext uri="{FF2B5EF4-FFF2-40B4-BE49-F238E27FC236}">
                <a16:creationId xmlns:a16="http://schemas.microsoft.com/office/drawing/2014/main" id="{374690FA-653B-2DD9-5DA5-4DA5033B7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5E577-8981-3287-7A5A-3F091104273A}"/>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661523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5A29-C823-2E11-C0AD-04E2C24E73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CB8CB5-C9BF-BB6E-19A8-2A34021D1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76D342-771B-7B39-E97D-1F0877C2F5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BFE7A5-E851-3C64-C17C-BBFD2DAE52F3}"/>
              </a:ext>
            </a:extLst>
          </p:cNvPr>
          <p:cNvSpPr>
            <a:spLocks noGrp="1"/>
          </p:cNvSpPr>
          <p:nvPr>
            <p:ph type="dt" sz="half" idx="10"/>
          </p:nvPr>
        </p:nvSpPr>
        <p:spPr/>
        <p:txBody>
          <a:bodyPr/>
          <a:lstStyle/>
          <a:p>
            <a:fld id="{FD8BC9C9-35CC-421C-BCF6-626A6782BC29}" type="datetime1">
              <a:rPr lang="en-US" smtClean="0"/>
              <a:t>7/23/2025</a:t>
            </a:fld>
            <a:endParaRPr lang="en-US"/>
          </a:p>
        </p:txBody>
      </p:sp>
      <p:sp>
        <p:nvSpPr>
          <p:cNvPr id="6" name="Footer Placeholder 5">
            <a:extLst>
              <a:ext uri="{FF2B5EF4-FFF2-40B4-BE49-F238E27FC236}">
                <a16:creationId xmlns:a16="http://schemas.microsoft.com/office/drawing/2014/main" id="{0C0B750D-4F3C-9490-4C95-C95C70C48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D63CD-5FF1-4BD7-2715-590CF72DF762}"/>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56709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D8A1-4610-CF5D-3B14-9B77E9EFF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820BE8-72FD-66F3-C023-45029F4D1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3F4B68-1F43-4FFF-F904-C402B559F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77F39-0379-691E-A89B-B1748F1FC6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575A6-480F-5F5A-25A7-07E680B4ED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EC03F-EA7C-5A38-988E-215626705819}"/>
              </a:ext>
            </a:extLst>
          </p:cNvPr>
          <p:cNvSpPr>
            <a:spLocks noGrp="1"/>
          </p:cNvSpPr>
          <p:nvPr>
            <p:ph type="dt" sz="half" idx="10"/>
          </p:nvPr>
        </p:nvSpPr>
        <p:spPr/>
        <p:txBody>
          <a:bodyPr/>
          <a:lstStyle/>
          <a:p>
            <a:fld id="{4F055849-F4A4-4E4E-9D83-015E4833E1D9}" type="datetime1">
              <a:rPr lang="en-US" smtClean="0"/>
              <a:t>7/23/2025</a:t>
            </a:fld>
            <a:endParaRPr lang="en-US"/>
          </a:p>
        </p:txBody>
      </p:sp>
      <p:sp>
        <p:nvSpPr>
          <p:cNvPr id="8" name="Footer Placeholder 7">
            <a:extLst>
              <a:ext uri="{FF2B5EF4-FFF2-40B4-BE49-F238E27FC236}">
                <a16:creationId xmlns:a16="http://schemas.microsoft.com/office/drawing/2014/main" id="{3682D31D-FDA4-7ECD-E526-C6B9DDF37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88CE5E-3917-1EAF-5F49-8CC3783C982D}"/>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197013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D679-6317-92F9-653F-844E76DD56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FB94CA-817A-C752-6406-6FE5CA744288}"/>
              </a:ext>
            </a:extLst>
          </p:cNvPr>
          <p:cNvSpPr>
            <a:spLocks noGrp="1"/>
          </p:cNvSpPr>
          <p:nvPr>
            <p:ph type="dt" sz="half" idx="10"/>
          </p:nvPr>
        </p:nvSpPr>
        <p:spPr/>
        <p:txBody>
          <a:bodyPr/>
          <a:lstStyle/>
          <a:p>
            <a:fld id="{FE415E69-37A4-42EF-9291-47BDDD2DCFDF}" type="datetime1">
              <a:rPr lang="en-US" smtClean="0"/>
              <a:t>7/23/2025</a:t>
            </a:fld>
            <a:endParaRPr lang="en-US"/>
          </a:p>
        </p:txBody>
      </p:sp>
      <p:sp>
        <p:nvSpPr>
          <p:cNvPr id="4" name="Footer Placeholder 3">
            <a:extLst>
              <a:ext uri="{FF2B5EF4-FFF2-40B4-BE49-F238E27FC236}">
                <a16:creationId xmlns:a16="http://schemas.microsoft.com/office/drawing/2014/main" id="{814A186A-357C-CF46-47EC-DFD67A941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4C1209-1A37-5806-5066-D5D81346DDC2}"/>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225821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6AA23-0C74-B47C-13A8-A8D58ECACBD9}"/>
              </a:ext>
            </a:extLst>
          </p:cNvPr>
          <p:cNvSpPr>
            <a:spLocks noGrp="1"/>
          </p:cNvSpPr>
          <p:nvPr>
            <p:ph type="dt" sz="half" idx="10"/>
          </p:nvPr>
        </p:nvSpPr>
        <p:spPr/>
        <p:txBody>
          <a:bodyPr/>
          <a:lstStyle/>
          <a:p>
            <a:fld id="{A09CCAAC-16C0-487F-A728-154EC2718520}" type="datetime1">
              <a:rPr lang="en-US" smtClean="0"/>
              <a:t>7/23/2025</a:t>
            </a:fld>
            <a:endParaRPr lang="en-US"/>
          </a:p>
        </p:txBody>
      </p:sp>
      <p:sp>
        <p:nvSpPr>
          <p:cNvPr id="3" name="Footer Placeholder 2">
            <a:extLst>
              <a:ext uri="{FF2B5EF4-FFF2-40B4-BE49-F238E27FC236}">
                <a16:creationId xmlns:a16="http://schemas.microsoft.com/office/drawing/2014/main" id="{0275BBE6-3B63-E2F2-48C0-992224829C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7D6AE-F9A7-589A-51DE-17674B80E068}"/>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334298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3373-0425-972B-43A6-DE4D15B96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425571-B043-0AB4-6620-CBE3C27F8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4A31F-BFD1-838F-C15B-56022C2CC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5FE48E-F310-8F35-1862-6D3FF63B4F72}"/>
              </a:ext>
            </a:extLst>
          </p:cNvPr>
          <p:cNvSpPr>
            <a:spLocks noGrp="1"/>
          </p:cNvSpPr>
          <p:nvPr>
            <p:ph type="dt" sz="half" idx="10"/>
          </p:nvPr>
        </p:nvSpPr>
        <p:spPr/>
        <p:txBody>
          <a:bodyPr/>
          <a:lstStyle/>
          <a:p>
            <a:fld id="{470A19D3-23FC-4764-86D3-F87326EC23C8}" type="datetime1">
              <a:rPr lang="en-US" smtClean="0"/>
              <a:t>7/23/2025</a:t>
            </a:fld>
            <a:endParaRPr lang="en-US"/>
          </a:p>
        </p:txBody>
      </p:sp>
      <p:sp>
        <p:nvSpPr>
          <p:cNvPr id="6" name="Footer Placeholder 5">
            <a:extLst>
              <a:ext uri="{FF2B5EF4-FFF2-40B4-BE49-F238E27FC236}">
                <a16:creationId xmlns:a16="http://schemas.microsoft.com/office/drawing/2014/main" id="{4A72F12E-FDAC-E40F-83E7-4EAD7153C9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26B8E-B687-5E66-2CFF-39766FDD7E0B}"/>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3382638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2ACE-C9B5-24E6-F872-BC1191B61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F83B7-8889-D35E-6F7D-EF6B0AD6D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8E5ACA-F45E-9A6E-AAF5-7E16D41FC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18827-494A-C376-CAC0-57F35DAD7FDE}"/>
              </a:ext>
            </a:extLst>
          </p:cNvPr>
          <p:cNvSpPr>
            <a:spLocks noGrp="1"/>
          </p:cNvSpPr>
          <p:nvPr>
            <p:ph type="dt" sz="half" idx="10"/>
          </p:nvPr>
        </p:nvSpPr>
        <p:spPr/>
        <p:txBody>
          <a:bodyPr/>
          <a:lstStyle/>
          <a:p>
            <a:fld id="{C9EA078D-3AC6-4C9F-AC16-27D433C91F56}" type="datetime1">
              <a:rPr lang="en-US" smtClean="0"/>
              <a:t>7/23/2025</a:t>
            </a:fld>
            <a:endParaRPr lang="en-US"/>
          </a:p>
        </p:txBody>
      </p:sp>
      <p:sp>
        <p:nvSpPr>
          <p:cNvPr id="6" name="Footer Placeholder 5">
            <a:extLst>
              <a:ext uri="{FF2B5EF4-FFF2-40B4-BE49-F238E27FC236}">
                <a16:creationId xmlns:a16="http://schemas.microsoft.com/office/drawing/2014/main" id="{A9D0CD2B-451E-C9B8-B436-EF9113677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C1DBE-835B-0A83-2209-C395E2C5EC5A}"/>
              </a:ext>
            </a:extLst>
          </p:cNvPr>
          <p:cNvSpPr>
            <a:spLocks noGrp="1"/>
          </p:cNvSpPr>
          <p:nvPr>
            <p:ph type="sldNum" sz="quarter" idx="12"/>
          </p:nvPr>
        </p:nvSpPr>
        <p:spPr/>
        <p:txBody>
          <a:bodyPr/>
          <a:lstStyle/>
          <a:p>
            <a:fld id="{0F60355F-FC8D-493B-9770-D9C649C993BB}" type="slidenum">
              <a:rPr lang="en-US" smtClean="0"/>
              <a:t>‹#›</a:t>
            </a:fld>
            <a:endParaRPr lang="en-US"/>
          </a:p>
        </p:txBody>
      </p:sp>
    </p:spTree>
    <p:extLst>
      <p:ext uri="{BB962C8B-B14F-4D97-AF65-F5344CB8AC3E}">
        <p14:creationId xmlns:p14="http://schemas.microsoft.com/office/powerpoint/2010/main" val="198496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3A731E-FC6A-7C16-354F-E74D762F8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76DD3-4C2B-4DC8-B684-4A5551D95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18582-F983-164F-808C-283CD18C39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17936B-0DE2-492D-A37E-ACDB7D0A0450}" type="datetime1">
              <a:rPr lang="en-US" smtClean="0"/>
              <a:t>7/23/2025</a:t>
            </a:fld>
            <a:endParaRPr lang="en-US"/>
          </a:p>
        </p:txBody>
      </p:sp>
      <p:sp>
        <p:nvSpPr>
          <p:cNvPr id="5" name="Footer Placeholder 4">
            <a:extLst>
              <a:ext uri="{FF2B5EF4-FFF2-40B4-BE49-F238E27FC236}">
                <a16:creationId xmlns:a16="http://schemas.microsoft.com/office/drawing/2014/main" id="{18D9A9A6-F050-A931-F2D8-F42F4C89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771919D-72B8-92F7-E341-B88614DE9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60355F-FC8D-493B-9770-D9C649C993BB}" type="slidenum">
              <a:rPr lang="en-US" smtClean="0"/>
              <a:t>‹#›</a:t>
            </a:fld>
            <a:endParaRPr lang="en-US"/>
          </a:p>
        </p:txBody>
      </p:sp>
    </p:spTree>
    <p:extLst>
      <p:ext uri="{BB962C8B-B14F-4D97-AF65-F5344CB8AC3E}">
        <p14:creationId xmlns:p14="http://schemas.microsoft.com/office/powerpoint/2010/main" val="242308891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notesSlide" Target="../notesSlides/notesSlide13.xml"/><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health811.ontario.ca/static/guest/home" TargetMode="External"/><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e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98BC-F9D2-C982-CD26-5BF2E4FF1ED6}"/>
              </a:ext>
            </a:extLst>
          </p:cNvPr>
          <p:cNvSpPr>
            <a:spLocks noGrp="1"/>
          </p:cNvSpPr>
          <p:nvPr>
            <p:ph type="ctrTitle"/>
          </p:nvPr>
        </p:nvSpPr>
        <p:spPr>
          <a:xfrm>
            <a:off x="548641" y="1007964"/>
            <a:ext cx="11250068" cy="1956714"/>
          </a:xfrm>
        </p:spPr>
        <p:txBody>
          <a:bodyPr>
            <a:normAutofit/>
          </a:bodyPr>
          <a:lstStyle/>
          <a:p>
            <a:r>
              <a:rPr lang="en-US">
                <a:solidFill>
                  <a:srgbClr val="2C7F8C"/>
                </a:solidFill>
                <a:latin typeface="Poppins SemiBold" panose="00000700000000000000" pitchFamily="2" charset="0"/>
                <a:cs typeface="Poppins SemiBold" panose="00000700000000000000" pitchFamily="2" charset="0"/>
              </a:rPr>
              <a:t>Teaching Food and Nutrition in the Classroom</a:t>
            </a:r>
          </a:p>
        </p:txBody>
      </p:sp>
      <p:sp>
        <p:nvSpPr>
          <p:cNvPr id="3" name="Subtitle 2">
            <a:extLst>
              <a:ext uri="{FF2B5EF4-FFF2-40B4-BE49-F238E27FC236}">
                <a16:creationId xmlns:a16="http://schemas.microsoft.com/office/drawing/2014/main" id="{F41EF82E-8CC2-3364-D820-591866F236FD}"/>
              </a:ext>
            </a:extLst>
          </p:cNvPr>
          <p:cNvSpPr>
            <a:spLocks noGrp="1"/>
          </p:cNvSpPr>
          <p:nvPr>
            <p:ph type="subTitle" idx="1"/>
          </p:nvPr>
        </p:nvSpPr>
        <p:spPr>
          <a:xfrm>
            <a:off x="4180683" y="3450377"/>
            <a:ext cx="4023360" cy="311201"/>
          </a:xfrm>
        </p:spPr>
        <p:txBody>
          <a:bodyPr>
            <a:noAutofit/>
          </a:bodyPr>
          <a:lstStyle/>
          <a:p>
            <a:pPr algn="l"/>
            <a:r>
              <a:rPr lang="en-US" sz="1600">
                <a:solidFill>
                  <a:srgbClr val="000000"/>
                </a:solidFill>
                <a:latin typeface="Arial" panose="020B0604020202020204" pitchFamily="34" charset="0"/>
                <a:cs typeface="Arial" panose="020B0604020202020204" pitchFamily="34" charset="0"/>
              </a:rPr>
              <a:t>Developed by Registered Dietitians from</a:t>
            </a:r>
            <a:endParaRPr lang="en-US" sz="160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D3E5FEA-7C1F-4BF3-1133-A4D7E2B14C9E}"/>
              </a:ext>
              <a:ext uri="{C183D7F6-B498-43B3-948B-1728B52AA6E4}">
                <adec:decorative xmlns:adec="http://schemas.microsoft.com/office/drawing/2017/decorative" val="1"/>
              </a:ext>
            </a:extLst>
          </p:cNvPr>
          <p:cNvCxnSpPr>
            <a:cxnSpLocks/>
          </p:cNvCxnSpPr>
          <p:nvPr/>
        </p:nvCxnSpPr>
        <p:spPr>
          <a:xfrm>
            <a:off x="304797" y="339211"/>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E7B5DAC-D74E-96E8-AE40-8DDE625740C5}"/>
              </a:ext>
              <a:ext uri="{C183D7F6-B498-43B3-948B-1728B52AA6E4}">
                <adec:decorative xmlns:adec="http://schemas.microsoft.com/office/drawing/2017/decorative" val="1"/>
              </a:ext>
            </a:extLst>
          </p:cNvPr>
          <p:cNvCxnSpPr>
            <a:cxnSpLocks/>
          </p:cNvCxnSpPr>
          <p:nvPr/>
        </p:nvCxnSpPr>
        <p:spPr>
          <a:xfrm>
            <a:off x="393290" y="402970"/>
            <a:ext cx="264487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A255344-F3BB-105D-D1B5-21EF868CD2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3290" y="6499123"/>
            <a:ext cx="114054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E887812-2BD7-6B85-A312-C5C37A8490F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038168" y="402970"/>
            <a:ext cx="8760542" cy="0"/>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88BB91F9-FDB2-EFF0-1D0D-CC3DC87E7D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93290" y="4721087"/>
            <a:ext cx="11405419" cy="1525954"/>
          </a:xfrm>
          <a:prstGeom prst="rect">
            <a:avLst/>
          </a:prstGeom>
        </p:spPr>
      </p:pic>
      <p:cxnSp>
        <p:nvCxnSpPr>
          <p:cNvPr id="10" name="Straight Connector 9">
            <a:extLst>
              <a:ext uri="{FF2B5EF4-FFF2-40B4-BE49-F238E27FC236}">
                <a16:creationId xmlns:a16="http://schemas.microsoft.com/office/drawing/2014/main" id="{C4340887-1F3F-244B-8A72-1F53DE9AE42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393290" y="403123"/>
            <a:ext cx="0" cy="609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054CF7-572F-83C4-65AB-07D647B4AB4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11798710" y="403123"/>
            <a:ext cx="0" cy="609600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Chatham Kent Public Health logo">
            <a:extLst>
              <a:ext uri="{FF2B5EF4-FFF2-40B4-BE49-F238E27FC236}">
                <a16:creationId xmlns:a16="http://schemas.microsoft.com/office/drawing/2014/main" id="{7491EA0C-0871-A7F1-3561-FC42E052A79B}"/>
              </a:ext>
            </a:extLst>
          </p:cNvPr>
          <p:cNvPicPr>
            <a:picLocks noChangeAspect="1"/>
          </p:cNvPicPr>
          <p:nvPr/>
        </p:nvPicPr>
        <p:blipFill>
          <a:blip r:embed="rId6"/>
          <a:stretch>
            <a:fillRect/>
          </a:stretch>
        </p:blipFill>
        <p:spPr>
          <a:xfrm>
            <a:off x="2595716" y="4013660"/>
            <a:ext cx="3596647" cy="987554"/>
          </a:xfrm>
          <a:prstGeom prst="rect">
            <a:avLst/>
          </a:prstGeom>
        </p:spPr>
      </p:pic>
      <p:pic>
        <p:nvPicPr>
          <p:cNvPr id="6" name="Picture 5" descr="Lambton Public Health logo">
            <a:extLst>
              <a:ext uri="{FF2B5EF4-FFF2-40B4-BE49-F238E27FC236}">
                <a16:creationId xmlns:a16="http://schemas.microsoft.com/office/drawing/2014/main" id="{F44E64B0-30FB-E7C5-0801-C6408DFFBFE9}"/>
              </a:ext>
            </a:extLst>
          </p:cNvPr>
          <p:cNvPicPr>
            <a:picLocks noChangeAspect="1"/>
          </p:cNvPicPr>
          <p:nvPr/>
        </p:nvPicPr>
        <p:blipFill>
          <a:blip r:embed="rId7"/>
          <a:srcRect/>
          <a:stretch/>
        </p:blipFill>
        <p:spPr>
          <a:xfrm>
            <a:off x="6723779" y="4100528"/>
            <a:ext cx="3383287" cy="813818"/>
          </a:xfrm>
          <a:prstGeom prst="rect">
            <a:avLst/>
          </a:prstGeom>
        </p:spPr>
      </p:pic>
      <p:pic>
        <p:nvPicPr>
          <p:cNvPr id="9" name="Audio 8">
            <a:hlinkClick r:id="" action="ppaction://media"/>
            <a:extLst>
              <a:ext uri="{FF2B5EF4-FFF2-40B4-BE49-F238E27FC236}">
                <a16:creationId xmlns:a16="http://schemas.microsoft.com/office/drawing/2014/main" id="{FB73C8B2-D70D-86DF-A025-636298DD786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2394890"/>
      </p:ext>
    </p:extLst>
  </p:cSld>
  <p:clrMapOvr>
    <a:masterClrMapping/>
  </p:clrMapOvr>
  <mc:AlternateContent xmlns:mc="http://schemas.openxmlformats.org/markup-compatibility/2006">
    <mc:Choice xmlns:p14="http://schemas.microsoft.com/office/powerpoint/2010/main" Requires="p14">
      <p:transition spd="slow" p14:dur="2000" advTm="11870"/>
    </mc:Choice>
    <mc:Fallback>
      <p:transition spd="slow" advTm="11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E0BE1-4A6A-37CE-83C9-AFDBAB83142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78A409-71E0-64E9-11CD-D6DFCB987F28}"/>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10</a:t>
            </a:fld>
            <a:endParaRPr lang="en-US"/>
          </a:p>
        </p:txBody>
      </p:sp>
      <p:pic>
        <p:nvPicPr>
          <p:cNvPr id="4" name="Picture 3">
            <a:extLst>
              <a:ext uri="{FF2B5EF4-FFF2-40B4-BE49-F238E27FC236}">
                <a16:creationId xmlns:a16="http://schemas.microsoft.com/office/drawing/2014/main" id="{220BE1DB-390E-1BB5-823E-9C601583FE2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Content Placeholder 2">
            <a:extLst>
              <a:ext uri="{FF2B5EF4-FFF2-40B4-BE49-F238E27FC236}">
                <a16:creationId xmlns:a16="http://schemas.microsoft.com/office/drawing/2014/main" id="{85C9A33E-4EE9-F269-1A73-8FD788C12448}"/>
              </a:ext>
            </a:extLst>
          </p:cNvPr>
          <p:cNvSpPr txBox="1">
            <a:spLocks noGrp="1"/>
          </p:cNvSpPr>
          <p:nvPr>
            <p:ph type="title" idx="4294967295"/>
          </p:nvPr>
        </p:nvSpPr>
        <p:spPr>
          <a:xfrm>
            <a:off x="831821" y="1262480"/>
            <a:ext cx="10528355" cy="11192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00" b="0" i="0" u="none" strike="noStrike" kern="1200" cap="none" spc="0" normalizeH="0" baseline="0" noProof="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00" b="0" i="0" u="none" strike="noStrike" kern="1200" cap="none" spc="0" normalizeH="0" baseline="0" noProof="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600" b="0" i="0" u="none" strike="noStrike" kern="1200" cap="none" spc="0" normalizeH="0" baseline="0" noProof="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How can educators apply food neutrality? </a:t>
            </a:r>
          </a:p>
        </p:txBody>
      </p:sp>
      <p:graphicFrame>
        <p:nvGraphicFramePr>
          <p:cNvPr id="7" name="Table 6">
            <a:extLst>
              <a:ext uri="{FF2B5EF4-FFF2-40B4-BE49-F238E27FC236}">
                <a16:creationId xmlns:a16="http://schemas.microsoft.com/office/drawing/2014/main" id="{C22A9944-7A3E-1D81-A9FF-BF04962AF3DA}"/>
              </a:ext>
            </a:extLst>
          </p:cNvPr>
          <p:cNvGraphicFramePr>
            <a:graphicFrameLocks noGrp="1"/>
          </p:cNvGraphicFramePr>
          <p:nvPr>
            <p:extLst>
              <p:ext uri="{D42A27DB-BD31-4B8C-83A1-F6EECF244321}">
                <p14:modId xmlns:p14="http://schemas.microsoft.com/office/powerpoint/2010/main" val="222420388"/>
              </p:ext>
            </p:extLst>
          </p:nvPr>
        </p:nvGraphicFramePr>
        <p:xfrm>
          <a:off x="831822" y="2535517"/>
          <a:ext cx="9550135" cy="3667030"/>
        </p:xfrm>
        <a:graphic>
          <a:graphicData uri="http://schemas.openxmlformats.org/drawingml/2006/table">
            <a:tbl>
              <a:tblPr firstRow="1" bandRow="1">
                <a:tableStyleId>{BC89EF96-8CEA-46FF-86C4-4CE0E7609802}</a:tableStyleId>
              </a:tblPr>
              <a:tblGrid>
                <a:gridCol w="9550135">
                  <a:extLst>
                    <a:ext uri="{9D8B030D-6E8A-4147-A177-3AD203B41FA5}">
                      <a16:colId xmlns:a16="http://schemas.microsoft.com/office/drawing/2014/main" val="4033154279"/>
                    </a:ext>
                  </a:extLst>
                </a:gridCol>
              </a:tblGrid>
              <a:tr h="733406">
                <a:tc>
                  <a:txBody>
                    <a:bodyPr/>
                    <a:lstStyle/>
                    <a:p>
                      <a:r>
                        <a:rPr lang="en-US" sz="2400" b="0" baseline="0">
                          <a:solidFill>
                            <a:schemeClr val="tx1"/>
                          </a:solidFill>
                          <a:latin typeface="Arial" panose="020B0604020202020204" pitchFamily="34" charset="0"/>
                          <a:cs typeface="Arial" panose="020B0604020202020204" pitchFamily="34" charset="0"/>
                        </a:rPr>
                        <a:t>Refer to food by its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322494"/>
                  </a:ext>
                </a:extLst>
              </a:tr>
              <a:tr h="733406">
                <a:tc>
                  <a:txBody>
                    <a:bodyPr/>
                    <a:lstStyle/>
                    <a:p>
                      <a:r>
                        <a:rPr lang="en-US" sz="2400" b="0" baseline="0">
                          <a:solidFill>
                            <a:schemeClr val="tx1"/>
                          </a:solidFill>
                          <a:latin typeface="Arial" panose="020B0604020202020204" pitchFamily="34" charset="0"/>
                          <a:cs typeface="Arial" panose="020B0604020202020204" pitchFamily="34" charset="0"/>
                        </a:rPr>
                        <a:t>Do not label food as “good” or “bad” and “healthy” or “unhealthy”.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9614904"/>
                  </a:ext>
                </a:extLst>
              </a:tr>
              <a:tr h="733406">
                <a:tc>
                  <a:txBody>
                    <a:bodyPr/>
                    <a:lstStyle/>
                    <a:p>
                      <a:r>
                        <a:rPr lang="en-US" sz="2400" b="0" baseline="0">
                          <a:solidFill>
                            <a:schemeClr val="tx1"/>
                          </a:solidFill>
                          <a:latin typeface="Arial" panose="020B0604020202020204" pitchFamily="34" charset="0"/>
                          <a:cs typeface="Arial" panose="020B0604020202020204" pitchFamily="34" charset="0"/>
                        </a:rPr>
                        <a:t>Allow students to eat their preferred foods first.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095089"/>
                  </a:ext>
                </a:extLst>
              </a:tr>
              <a:tr h="733406">
                <a:tc>
                  <a:txBody>
                    <a:bodyPr/>
                    <a:lstStyle/>
                    <a:p>
                      <a:r>
                        <a:rPr lang="en-US" sz="2400" b="0" baseline="0">
                          <a:solidFill>
                            <a:schemeClr val="tx1"/>
                          </a:solidFill>
                          <a:latin typeface="Arial" panose="020B0604020202020204" pitchFamily="34" charset="0"/>
                          <a:cs typeface="Arial" panose="020B0604020202020204" pitchFamily="34" charset="0"/>
                        </a:rPr>
                        <a:t>Do not use food as a reward or punishment for </a:t>
                      </a:r>
                      <a:r>
                        <a:rPr lang="en-US" sz="2400" b="0" baseline="0" err="1">
                          <a:solidFill>
                            <a:schemeClr val="tx1"/>
                          </a:solidFill>
                          <a:latin typeface="Arial" panose="020B0604020202020204" pitchFamily="34" charset="0"/>
                          <a:cs typeface="Arial" panose="020B0604020202020204" pitchFamily="34" charset="0"/>
                        </a:rPr>
                        <a:t>behaviour</a:t>
                      </a:r>
                      <a:r>
                        <a:rPr lang="en-US" sz="2400" b="0" baseline="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632248"/>
                  </a:ext>
                </a:extLst>
              </a:tr>
              <a:tr h="733406">
                <a:tc>
                  <a:txBody>
                    <a:bodyPr/>
                    <a:lstStyle/>
                    <a:p>
                      <a:r>
                        <a:rPr lang="en-US" sz="2400" b="0" baseline="0">
                          <a:solidFill>
                            <a:schemeClr val="tx1"/>
                          </a:solidFill>
                          <a:latin typeface="Arial" panose="020B0604020202020204" pitchFamily="34" charset="0"/>
                          <a:cs typeface="Arial" panose="020B0604020202020204" pitchFamily="34" charset="0"/>
                        </a:rPr>
                        <a:t>Do not comment on what is brought in school lunches.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5900084"/>
                  </a:ext>
                </a:extLst>
              </a:tr>
            </a:tbl>
          </a:graphicData>
        </a:graphic>
      </p:graphicFrame>
      <p:pic>
        <p:nvPicPr>
          <p:cNvPr id="24" name="Audio 23">
            <a:hlinkClick r:id="" action="ppaction://media"/>
            <a:extLst>
              <a:ext uri="{FF2B5EF4-FFF2-40B4-BE49-F238E27FC236}">
                <a16:creationId xmlns:a16="http://schemas.microsoft.com/office/drawing/2014/main" id="{B6BCB3C6-5D67-BE5A-4FBE-86F48DFF613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0310429"/>
      </p:ext>
    </p:extLst>
  </p:cSld>
  <p:clrMapOvr>
    <a:masterClrMapping/>
  </p:clrMapOvr>
  <mc:AlternateContent xmlns:mc="http://schemas.openxmlformats.org/markup-compatibility/2006">
    <mc:Choice xmlns:p14="http://schemas.microsoft.com/office/powerpoint/2010/main" Requires="p14">
      <p:transition spd="slow" p14:dur="2000" advTm="58189"/>
    </mc:Choice>
    <mc:Fallback>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F7E9-9148-ECC0-9D74-211DEC7757E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A119BB-B82D-744F-0820-C3333A0EB00D}"/>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11</a:t>
            </a:fld>
            <a:endParaRPr lang="en-US"/>
          </a:p>
        </p:txBody>
      </p:sp>
      <p:pic>
        <p:nvPicPr>
          <p:cNvPr id="4" name="Picture 3">
            <a:extLst>
              <a:ext uri="{FF2B5EF4-FFF2-40B4-BE49-F238E27FC236}">
                <a16:creationId xmlns:a16="http://schemas.microsoft.com/office/drawing/2014/main" id="{1B2F38E9-33E1-C2DD-3B9F-0113B716FED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Content Placeholder 2">
            <a:extLst>
              <a:ext uri="{FF2B5EF4-FFF2-40B4-BE49-F238E27FC236}">
                <a16:creationId xmlns:a16="http://schemas.microsoft.com/office/drawing/2014/main" id="{D7FDA6C4-A6E7-2BA8-6E0A-14C8418F4429}"/>
              </a:ext>
            </a:extLst>
          </p:cNvPr>
          <p:cNvSpPr txBox="1">
            <a:spLocks noGrp="1"/>
          </p:cNvSpPr>
          <p:nvPr>
            <p:ph type="title" idx="4294967295"/>
          </p:nvPr>
        </p:nvSpPr>
        <p:spPr>
          <a:xfrm>
            <a:off x="1158863" y="417606"/>
            <a:ext cx="9779183" cy="17444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Why food neutrality?</a:t>
            </a:r>
          </a:p>
        </p:txBody>
      </p:sp>
      <p:graphicFrame>
        <p:nvGraphicFramePr>
          <p:cNvPr id="6" name="Table 5">
            <a:extLst>
              <a:ext uri="{FF2B5EF4-FFF2-40B4-BE49-F238E27FC236}">
                <a16:creationId xmlns:a16="http://schemas.microsoft.com/office/drawing/2014/main" id="{4AD815F8-9597-044C-A965-7BEB2F3F6DAA}"/>
              </a:ext>
            </a:extLst>
          </p:cNvPr>
          <p:cNvGraphicFramePr>
            <a:graphicFrameLocks noGrp="1"/>
          </p:cNvGraphicFramePr>
          <p:nvPr>
            <p:extLst>
              <p:ext uri="{D42A27DB-BD31-4B8C-83A1-F6EECF244321}">
                <p14:modId xmlns:p14="http://schemas.microsoft.com/office/powerpoint/2010/main" val="1038264485"/>
              </p:ext>
            </p:extLst>
          </p:nvPr>
        </p:nvGraphicFramePr>
        <p:xfrm>
          <a:off x="1158862" y="2399868"/>
          <a:ext cx="9779183" cy="3666110"/>
        </p:xfrm>
        <a:graphic>
          <a:graphicData uri="http://schemas.openxmlformats.org/drawingml/2006/table">
            <a:tbl>
              <a:tblPr firstRow="1" bandRow="1">
                <a:tableStyleId>{5C22544A-7EE6-4342-B048-85BDC9FD1C3A}</a:tableStyleId>
              </a:tblPr>
              <a:tblGrid>
                <a:gridCol w="9779183">
                  <a:extLst>
                    <a:ext uri="{9D8B030D-6E8A-4147-A177-3AD203B41FA5}">
                      <a16:colId xmlns:a16="http://schemas.microsoft.com/office/drawing/2014/main" val="3994002550"/>
                    </a:ext>
                  </a:extLst>
                </a:gridCol>
              </a:tblGrid>
              <a:tr h="760535">
                <a:tc>
                  <a:txBody>
                    <a:bodyPr/>
                    <a:lstStyle/>
                    <a:p>
                      <a:r>
                        <a:rPr lang="en-US" sz="2400" b="0" baseline="0">
                          <a:solidFill>
                            <a:schemeClr val="tx1"/>
                          </a:solidFill>
                          <a:latin typeface="Arial" panose="020B0604020202020204" pitchFamily="34" charset="0"/>
                          <a:cs typeface="Arial" panose="020B0604020202020204" pitchFamily="34" charset="0"/>
                        </a:rPr>
                        <a:t>Removes stigma and judgement associated with certain foods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5956286"/>
                  </a:ext>
                </a:extLst>
              </a:tr>
              <a:tr h="760535">
                <a:tc>
                  <a:txBody>
                    <a:bodyPr/>
                    <a:lstStyle/>
                    <a:p>
                      <a:r>
                        <a:rPr lang="en-US" sz="2400" b="0">
                          <a:latin typeface="Arial" panose="020B0604020202020204" pitchFamily="34" charset="0"/>
                          <a:cs typeface="Arial" panose="020B0604020202020204" pitchFamily="34" charset="0"/>
                        </a:rPr>
                        <a:t>Reduces shame of food choices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6084081"/>
                  </a:ext>
                </a:extLst>
              </a:tr>
              <a:tr h="760535">
                <a:tc>
                  <a:txBody>
                    <a:bodyPr/>
                    <a:lstStyle/>
                    <a:p>
                      <a:r>
                        <a:rPr lang="en-US" sz="2400" b="0">
                          <a:latin typeface="Arial" panose="020B0604020202020204" pitchFamily="34" charset="0"/>
                          <a:cs typeface="Arial" panose="020B0604020202020204" pitchFamily="34" charset="0"/>
                        </a:rPr>
                        <a:t>Encourages curiosity and exploration by presenting all foods as equal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568009"/>
                  </a:ext>
                </a:extLst>
              </a:tr>
              <a:tr h="623970">
                <a:tc>
                  <a:txBody>
                    <a:bodyPr/>
                    <a:lstStyle/>
                    <a:p>
                      <a:r>
                        <a:rPr lang="en-US" sz="2400" b="0">
                          <a:latin typeface="Arial" panose="020B0604020202020204" pitchFamily="34" charset="0"/>
                          <a:cs typeface="Arial" panose="020B0604020202020204" pitchFamily="34" charset="0"/>
                        </a:rPr>
                        <a:t>Promotes critical inquiry</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812793"/>
                  </a:ext>
                </a:extLst>
              </a:tr>
              <a:tr h="760535">
                <a:tc>
                  <a:txBody>
                    <a:bodyPr/>
                    <a:lstStyle/>
                    <a:p>
                      <a:r>
                        <a:rPr lang="en-US" sz="2400" b="0">
                          <a:latin typeface="Arial" panose="020B0604020202020204" pitchFamily="34" charset="0"/>
                          <a:cs typeface="Arial" panose="020B0604020202020204" pitchFamily="34" charset="0"/>
                        </a:rPr>
                        <a:t>Considers the value of food beyond nutrition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8735414"/>
                  </a:ext>
                </a:extLst>
              </a:tr>
            </a:tbl>
          </a:graphicData>
        </a:graphic>
      </p:graphicFrame>
      <p:pic>
        <p:nvPicPr>
          <p:cNvPr id="34" name="Audio 33">
            <a:hlinkClick r:id="" action="ppaction://media"/>
            <a:extLst>
              <a:ext uri="{FF2B5EF4-FFF2-40B4-BE49-F238E27FC236}">
                <a16:creationId xmlns:a16="http://schemas.microsoft.com/office/drawing/2014/main" id="{DCBCE721-B4DE-2067-9745-FADC593C119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9330626"/>
      </p:ext>
    </p:extLst>
  </p:cSld>
  <p:clrMapOvr>
    <a:masterClrMapping/>
  </p:clrMapOvr>
  <mc:AlternateContent xmlns:mc="http://schemas.openxmlformats.org/markup-compatibility/2006">
    <mc:Choice xmlns:p14="http://schemas.microsoft.com/office/powerpoint/2010/main" Requires="p14">
      <p:transition spd="slow" p14:dur="2000" advTm="73524"/>
    </mc:Choice>
    <mc:Fallback>
      <p:transition spd="slow" advTm="7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55644-7B88-4F52-82AA-F6FB1FAB289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4800DD-7665-F85C-1EC5-A34EAD4ECF3A}"/>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12</a:t>
            </a:fld>
            <a:endParaRPr lang="en-US"/>
          </a:p>
        </p:txBody>
      </p:sp>
      <p:pic>
        <p:nvPicPr>
          <p:cNvPr id="4" name="Picture 3">
            <a:extLst>
              <a:ext uri="{FF2B5EF4-FFF2-40B4-BE49-F238E27FC236}">
                <a16:creationId xmlns:a16="http://schemas.microsoft.com/office/drawing/2014/main" id="{EA464F76-D96B-BEC9-62EC-8723D433E67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8A93CFF8-CF8C-0C83-BE85-5D0BA5DF3970}"/>
              </a:ext>
            </a:extLst>
          </p:cNvPr>
          <p:cNvSpPr txBox="1">
            <a:spLocks noGrp="1"/>
          </p:cNvSpPr>
          <p:nvPr>
            <p:ph type="title" idx="4294967295"/>
          </p:nvPr>
        </p:nvSpPr>
        <p:spPr>
          <a:xfrm>
            <a:off x="905645" y="1339578"/>
            <a:ext cx="9779183" cy="17444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Why Schools?</a:t>
            </a:r>
          </a:p>
        </p:txBody>
      </p:sp>
      <p:sp>
        <p:nvSpPr>
          <p:cNvPr id="6" name="TextBox 5">
            <a:extLst>
              <a:ext uri="{FF2B5EF4-FFF2-40B4-BE49-F238E27FC236}">
                <a16:creationId xmlns:a16="http://schemas.microsoft.com/office/drawing/2014/main" id="{09FCD2DD-15EC-36D3-47EE-FF5C2F16E7D9}"/>
              </a:ext>
            </a:extLst>
          </p:cNvPr>
          <p:cNvSpPr txBox="1"/>
          <p:nvPr/>
        </p:nvSpPr>
        <p:spPr>
          <a:xfrm>
            <a:off x="421368" y="2284341"/>
            <a:ext cx="11009295" cy="3347840"/>
          </a:xfrm>
          <a:prstGeom prst="rect">
            <a:avLst/>
          </a:prstGeom>
          <a:noFill/>
        </p:spPr>
        <p:txBody>
          <a:bodyPr wrap="square" lIns="91440" tIns="45720" rIns="91440" bIns="45720" rtlCol="0" anchor="t">
            <a:spAutoFit/>
          </a:bodyPr>
          <a:lstStyle/>
          <a:p>
            <a:pPr marL="457200" rtl="0" fontAlgn="base">
              <a:lnSpc>
                <a:spcPct val="150000"/>
              </a:lnSpc>
              <a:spcBef>
                <a:spcPts val="1200"/>
              </a:spcBef>
              <a:spcAft>
                <a:spcPts val="0"/>
              </a:spcAft>
            </a:pPr>
            <a:r>
              <a:rPr lang="en-US" sz="2400" b="0" i="0" u="none" strike="noStrike">
                <a:solidFill>
                  <a:srgbClr val="000000"/>
                </a:solidFill>
                <a:effectLst/>
                <a:latin typeface="Arial" panose="020B0604020202020204" pitchFamily="34" charset="0"/>
                <a:ea typeface="Roboto"/>
                <a:cs typeface="Arial" panose="020B0604020202020204" pitchFamily="34" charset="0"/>
              </a:rPr>
              <a:t>“Students bring their learning home to their families, and they have variable amounts of control over the food they eat at home and the food they bring to school. Teachers need to consider these realities and be aware of issues such as poverty, food allergies and sensitivities, eating disorders and weight preoccupation, and social and cultural practices in order to ensure that the learning is presented with sensitivity </a:t>
            </a:r>
            <a:r>
              <a:rPr lang="en-US" sz="2400" b="0" i="0" u="none" strike="noStrike" baseline="30000">
                <a:solidFill>
                  <a:srgbClr val="000000"/>
                </a:solidFill>
                <a:effectLst/>
                <a:latin typeface="Arial" panose="020B0604020202020204" pitchFamily="34" charset="0"/>
                <a:ea typeface="Roboto"/>
                <a:cs typeface="Arial" panose="020B0604020202020204" pitchFamily="34" charset="0"/>
              </a:rPr>
              <a:t>[3]</a:t>
            </a:r>
            <a:r>
              <a:rPr lang="en-US" sz="2400" b="0" i="0" u="none" strike="noStrike">
                <a:solidFill>
                  <a:srgbClr val="000000"/>
                </a:solidFill>
                <a:effectLst/>
                <a:latin typeface="Arial" panose="020B0604020202020204" pitchFamily="34" charset="0"/>
                <a:ea typeface="Roboto"/>
                <a:cs typeface="Arial" panose="020B0604020202020204" pitchFamily="34" charset="0"/>
              </a:rPr>
              <a:t>.”</a:t>
            </a:r>
            <a:endParaRPr lang="en-US" sz="2000" b="0" i="0" u="none" strike="noStrike">
              <a:solidFill>
                <a:srgbClr val="000000"/>
              </a:solidFill>
              <a:effectLst/>
              <a:latin typeface="Arial" panose="020B0604020202020204" pitchFamily="34" charset="0"/>
              <a:ea typeface="Roboto"/>
              <a:cs typeface="Arial" panose="020B0604020202020204" pitchFamily="34" charset="0"/>
            </a:endParaRPr>
          </a:p>
        </p:txBody>
      </p:sp>
      <p:pic>
        <p:nvPicPr>
          <p:cNvPr id="42" name="Audio 41">
            <a:hlinkClick r:id="" action="ppaction://media"/>
            <a:extLst>
              <a:ext uri="{FF2B5EF4-FFF2-40B4-BE49-F238E27FC236}">
                <a16:creationId xmlns:a16="http://schemas.microsoft.com/office/drawing/2014/main" id="{403BE820-0D28-D58F-B54B-52B8908074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910630"/>
      </p:ext>
    </p:extLst>
  </p:cSld>
  <p:clrMapOvr>
    <a:masterClrMapping/>
  </p:clrMapOvr>
  <mc:AlternateContent xmlns:mc="http://schemas.openxmlformats.org/markup-compatibility/2006">
    <mc:Choice xmlns:p14="http://schemas.microsoft.com/office/powerpoint/2010/main" Requires="p14">
      <p:transition spd="slow" p14:dur="2000" advTm="97983"/>
    </mc:Choice>
    <mc:Fallback>
      <p:transition spd="slow" advTm="9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F01AC-0C8B-776B-8A6D-E3BD1AD4C10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9F59A9-3E5B-B6B5-33FA-B4FA085419B6}"/>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13</a:t>
            </a:fld>
            <a:endParaRPr lang="en-US"/>
          </a:p>
        </p:txBody>
      </p:sp>
      <p:pic>
        <p:nvPicPr>
          <p:cNvPr id="4" name="Picture 3">
            <a:extLst>
              <a:ext uri="{FF2B5EF4-FFF2-40B4-BE49-F238E27FC236}">
                <a16:creationId xmlns:a16="http://schemas.microsoft.com/office/drawing/2014/main" id="{8F6396E5-84A8-F3D8-22D4-A6E5F526888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EC42D54B-9E9C-C388-F9AB-E15C6C02FCCD}"/>
              </a:ext>
            </a:extLst>
          </p:cNvPr>
          <p:cNvSpPr txBox="1">
            <a:spLocks noGrp="1"/>
          </p:cNvSpPr>
          <p:nvPr>
            <p:ph type="title" idx="4294967295"/>
          </p:nvPr>
        </p:nvSpPr>
        <p:spPr>
          <a:xfrm>
            <a:off x="729170" y="1439918"/>
            <a:ext cx="10361174" cy="7403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Create positive eating environments</a:t>
            </a:r>
            <a:br>
              <a:rPr kumimoji="0" lang="en-US" sz="6000" b="0" i="0" u="none" strike="noStrike" kern="1200" cap="none" spc="0" normalizeH="0" baseline="0" noProof="0">
                <a:ln>
                  <a:noFill/>
                </a:ln>
                <a:solidFill>
                  <a:schemeClr val="tx1"/>
                </a:solidFill>
                <a:effectLst/>
                <a:uLnTx/>
                <a:uFillTx/>
                <a:latin typeface="+mj-lt"/>
                <a:ea typeface="+mj-ea"/>
                <a:cs typeface="+mj-cs"/>
              </a:rPr>
            </a:b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graphicFrame>
        <p:nvGraphicFramePr>
          <p:cNvPr id="6" name="Table 5">
            <a:extLst>
              <a:ext uri="{FF2B5EF4-FFF2-40B4-BE49-F238E27FC236}">
                <a16:creationId xmlns:a16="http://schemas.microsoft.com/office/drawing/2014/main" id="{CEDCA86F-B2E8-8FFE-62FB-8373D8E92FBA}"/>
              </a:ext>
            </a:extLst>
          </p:cNvPr>
          <p:cNvGraphicFramePr>
            <a:graphicFrameLocks noGrp="1"/>
          </p:cNvGraphicFramePr>
          <p:nvPr>
            <p:extLst>
              <p:ext uri="{D42A27DB-BD31-4B8C-83A1-F6EECF244321}">
                <p14:modId xmlns:p14="http://schemas.microsoft.com/office/powerpoint/2010/main" val="3665101970"/>
              </p:ext>
            </p:extLst>
          </p:nvPr>
        </p:nvGraphicFramePr>
        <p:xfrm>
          <a:off x="1324434" y="2558986"/>
          <a:ext cx="9208098" cy="3146064"/>
        </p:xfrm>
        <a:graphic>
          <a:graphicData uri="http://schemas.openxmlformats.org/drawingml/2006/table">
            <a:tbl>
              <a:tblPr firstRow="1" bandRow="1">
                <a:tableStyleId>{5C22544A-7EE6-4342-B048-85BDC9FD1C3A}</a:tableStyleId>
              </a:tblPr>
              <a:tblGrid>
                <a:gridCol w="3069366">
                  <a:extLst>
                    <a:ext uri="{9D8B030D-6E8A-4147-A177-3AD203B41FA5}">
                      <a16:colId xmlns:a16="http://schemas.microsoft.com/office/drawing/2014/main" val="4248560342"/>
                    </a:ext>
                  </a:extLst>
                </a:gridCol>
                <a:gridCol w="3069366">
                  <a:extLst>
                    <a:ext uri="{9D8B030D-6E8A-4147-A177-3AD203B41FA5}">
                      <a16:colId xmlns:a16="http://schemas.microsoft.com/office/drawing/2014/main" val="38281552"/>
                    </a:ext>
                  </a:extLst>
                </a:gridCol>
                <a:gridCol w="3069366">
                  <a:extLst>
                    <a:ext uri="{9D8B030D-6E8A-4147-A177-3AD203B41FA5}">
                      <a16:colId xmlns:a16="http://schemas.microsoft.com/office/drawing/2014/main" val="2257257516"/>
                    </a:ext>
                  </a:extLst>
                </a:gridCol>
              </a:tblGrid>
              <a:tr h="1573032">
                <a:tc>
                  <a:txBody>
                    <a:bodyPr/>
                    <a:lstStyle/>
                    <a:p>
                      <a:pPr algn="l"/>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8250406"/>
                  </a:ext>
                </a:extLst>
              </a:tr>
              <a:tr h="1573032">
                <a:tc>
                  <a:txBody>
                    <a:bodyPr/>
                    <a:lstStyle/>
                    <a:p>
                      <a:pPr algn="ctr"/>
                      <a:r>
                        <a:rPr lang="en-US" sz="2400">
                          <a:latin typeface="Arial" panose="020B0604020202020204" pitchFamily="34" charset="0"/>
                          <a:cs typeface="Arial" panose="020B0604020202020204" pitchFamily="34" charset="0"/>
                        </a:rPr>
                        <a:t>Reinforces the nutrition curriculum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latin typeface="Arial" panose="020B0604020202020204" pitchFamily="34" charset="0"/>
                          <a:cs typeface="Arial" panose="020B0604020202020204" pitchFamily="34" charset="0"/>
                        </a:rPr>
                        <a:t>Provides a positive space for students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latin typeface="Arial" panose="020B0604020202020204" pitchFamily="34" charset="0"/>
                          <a:cs typeface="Arial" panose="020B0604020202020204" pitchFamily="34" charset="0"/>
                        </a:rPr>
                        <a:t>Helps students develop a positive relationship with food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7013174"/>
                  </a:ext>
                </a:extLst>
              </a:tr>
            </a:tbl>
          </a:graphicData>
        </a:graphic>
      </p:graphicFrame>
      <p:sp>
        <p:nvSpPr>
          <p:cNvPr id="15" name="Rectangle 14" descr="Angel Face Outline">
            <a:extLst>
              <a:ext uri="{FF2B5EF4-FFF2-40B4-BE49-F238E27FC236}">
                <a16:creationId xmlns:a16="http://schemas.microsoft.com/office/drawing/2014/main" id="{F8BB0F02-089D-3253-A191-2D6EB54B1514}"/>
              </a:ext>
            </a:extLst>
          </p:cNvPr>
          <p:cNvSpPr/>
          <p:nvPr/>
        </p:nvSpPr>
        <p:spPr>
          <a:xfrm>
            <a:off x="5167910" y="2800917"/>
            <a:ext cx="1483694" cy="125616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7" name="Graphic 16" descr="Blog with solid fill">
            <a:extLst>
              <a:ext uri="{FF2B5EF4-FFF2-40B4-BE49-F238E27FC236}">
                <a16:creationId xmlns:a16="http://schemas.microsoft.com/office/drawing/2014/main" id="{CEE1F570-13BB-B1CD-23DF-CF87C894E6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72145" y="2648324"/>
            <a:ext cx="1483694" cy="1483694"/>
          </a:xfrm>
          <a:prstGeom prst="rect">
            <a:avLst/>
          </a:prstGeom>
        </p:spPr>
      </p:pic>
      <p:sp>
        <p:nvSpPr>
          <p:cNvPr id="18" name="Rectangle 17" descr="Apple">
            <a:extLst>
              <a:ext uri="{FF2B5EF4-FFF2-40B4-BE49-F238E27FC236}">
                <a16:creationId xmlns:a16="http://schemas.microsoft.com/office/drawing/2014/main" id="{E1A4C47A-A634-6911-11FC-BBF60F68ED2F}"/>
              </a:ext>
            </a:extLst>
          </p:cNvPr>
          <p:cNvSpPr/>
          <p:nvPr/>
        </p:nvSpPr>
        <p:spPr>
          <a:xfrm>
            <a:off x="8120702" y="2726084"/>
            <a:ext cx="1666765" cy="1256166"/>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28" name="Audio 27">
            <a:hlinkClick r:id="" action="ppaction://media"/>
            <a:extLst>
              <a:ext uri="{FF2B5EF4-FFF2-40B4-BE49-F238E27FC236}">
                <a16:creationId xmlns:a16="http://schemas.microsoft.com/office/drawing/2014/main" id="{92493956-D6A7-8C83-1BEA-39F67DC62C0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3774936"/>
      </p:ext>
    </p:extLst>
  </p:cSld>
  <p:clrMapOvr>
    <a:masterClrMapping/>
  </p:clrMapOvr>
  <mc:AlternateContent xmlns:mc="http://schemas.openxmlformats.org/markup-compatibility/2006">
    <mc:Choice xmlns:p14="http://schemas.microsoft.com/office/powerpoint/2010/main" Requires="p14">
      <p:transition spd="slow" p14:dur="2000" advTm="12000"/>
    </mc:Choice>
    <mc:Fallback>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A4C73-E2E7-F5F9-F670-1405F5D41AB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D8D516-4275-FD7A-8857-C1CFA15B7C7D}"/>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14</a:t>
            </a:fld>
            <a:endParaRPr lang="en-US"/>
          </a:p>
        </p:txBody>
      </p:sp>
      <p:pic>
        <p:nvPicPr>
          <p:cNvPr id="4" name="Picture 3">
            <a:extLst>
              <a:ext uri="{FF2B5EF4-FFF2-40B4-BE49-F238E27FC236}">
                <a16:creationId xmlns:a16="http://schemas.microsoft.com/office/drawing/2014/main" id="{BFE3E76B-F2A0-8E49-F3D1-5197BB0A2F8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9CEA9997-8F40-8529-BADC-9457F9158A08}"/>
              </a:ext>
            </a:extLst>
          </p:cNvPr>
          <p:cNvSpPr txBox="1">
            <a:spLocks noGrp="1"/>
          </p:cNvSpPr>
          <p:nvPr>
            <p:ph type="title" idx="4294967295"/>
          </p:nvPr>
        </p:nvSpPr>
        <p:spPr>
          <a:xfrm>
            <a:off x="655346" y="1363562"/>
            <a:ext cx="9779183" cy="13706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In the Classroom </a:t>
            </a:r>
          </a:p>
        </p:txBody>
      </p:sp>
      <p:graphicFrame>
        <p:nvGraphicFramePr>
          <p:cNvPr id="7" name="Table 6">
            <a:extLst>
              <a:ext uri="{FF2B5EF4-FFF2-40B4-BE49-F238E27FC236}">
                <a16:creationId xmlns:a16="http://schemas.microsoft.com/office/drawing/2014/main" id="{591988EB-DA3F-59EB-6D3E-7DF5C2BE07A5}"/>
              </a:ext>
            </a:extLst>
          </p:cNvPr>
          <p:cNvGraphicFramePr>
            <a:graphicFrameLocks noGrp="1"/>
          </p:cNvGraphicFramePr>
          <p:nvPr>
            <p:extLst>
              <p:ext uri="{D42A27DB-BD31-4B8C-83A1-F6EECF244321}">
                <p14:modId xmlns:p14="http://schemas.microsoft.com/office/powerpoint/2010/main" val="3002526938"/>
              </p:ext>
            </p:extLst>
          </p:nvPr>
        </p:nvGraphicFramePr>
        <p:xfrm>
          <a:off x="743919" y="2177905"/>
          <a:ext cx="10608709" cy="4178445"/>
        </p:xfrm>
        <a:graphic>
          <a:graphicData uri="http://schemas.openxmlformats.org/drawingml/2006/table">
            <a:tbl>
              <a:tblPr firstRow="1" bandRow="1">
                <a:tableStyleId>{5C22544A-7EE6-4342-B048-85BDC9FD1C3A}</a:tableStyleId>
              </a:tblPr>
              <a:tblGrid>
                <a:gridCol w="10608709">
                  <a:extLst>
                    <a:ext uri="{9D8B030D-6E8A-4147-A177-3AD203B41FA5}">
                      <a16:colId xmlns:a16="http://schemas.microsoft.com/office/drawing/2014/main" val="121224069"/>
                    </a:ext>
                  </a:extLst>
                </a:gridCol>
              </a:tblGrid>
              <a:tr h="1895843">
                <a:tc>
                  <a:txBody>
                    <a:bodyPr/>
                    <a:lstStyle/>
                    <a:p>
                      <a:r>
                        <a:rPr lang="en-US" sz="2400" b="0">
                          <a:solidFill>
                            <a:schemeClr val="tx1"/>
                          </a:solidFill>
                          <a:latin typeface="Arial" panose="020B0604020202020204" pitchFamily="34" charset="0"/>
                          <a:cs typeface="Arial" panose="020B0604020202020204" pitchFamily="34" charset="0"/>
                        </a:rPr>
                        <a:t>Recognize the roles and responsibilities related to food and eating.</a:t>
                      </a:r>
                    </a:p>
                    <a:p>
                      <a:pPr marL="465138" lvl="2" indent="-233363">
                        <a:lnSpc>
                          <a:spcPct val="120000"/>
                        </a:lnSpc>
                        <a:buFont typeface="Wingdings,Sans-Serif" panose="020B0604020202020204" pitchFamily="34" charset="0"/>
                        <a:buChar char="§"/>
                      </a:pPr>
                      <a:r>
                        <a:rPr lang="en-US" sz="2200" b="0">
                          <a:solidFill>
                            <a:schemeClr val="tx1"/>
                          </a:solidFill>
                          <a:latin typeface="Arial" panose="020B0604020202020204" pitchFamily="34" charset="0"/>
                          <a:cs typeface="Arial" panose="020B0604020202020204" pitchFamily="34" charset="0"/>
                        </a:rPr>
                        <a:t>Caregiver: what food is provided</a:t>
                      </a:r>
                    </a:p>
                    <a:p>
                      <a:pPr marL="465138" lvl="2" indent="-233363">
                        <a:lnSpc>
                          <a:spcPct val="120000"/>
                        </a:lnSpc>
                        <a:buFont typeface="Wingdings,Sans-Serif" panose="020B0604020202020204" pitchFamily="34" charset="0"/>
                        <a:buChar char="§"/>
                      </a:pPr>
                      <a:r>
                        <a:rPr lang="en-US" sz="2200" b="0">
                          <a:solidFill>
                            <a:schemeClr val="tx1"/>
                          </a:solidFill>
                          <a:latin typeface="Arial" panose="020B0604020202020204" pitchFamily="34" charset="0"/>
                          <a:cs typeface="Arial" panose="020B0604020202020204" pitchFamily="34" charset="0"/>
                        </a:rPr>
                        <a:t>Schools/Educators: when &amp; where students eat</a:t>
                      </a:r>
                    </a:p>
                    <a:p>
                      <a:pPr marL="465138" lvl="2" indent="-233363">
                        <a:lnSpc>
                          <a:spcPct val="120000"/>
                        </a:lnSpc>
                        <a:buFont typeface="Wingdings,Sans-Serif" panose="020B0604020202020204" pitchFamily="34" charset="0"/>
                        <a:buChar char="§"/>
                      </a:pPr>
                      <a:r>
                        <a:rPr lang="en-US" sz="2200" b="0">
                          <a:solidFill>
                            <a:schemeClr val="tx1"/>
                          </a:solidFill>
                          <a:latin typeface="Arial" panose="020B0604020202020204" pitchFamily="34" charset="0"/>
                          <a:cs typeface="Arial" panose="020B0604020202020204" pitchFamily="34" charset="0"/>
                        </a:rPr>
                        <a:t>Students: how much they eat and in what order they eat</a:t>
                      </a:r>
                      <a:endParaRPr lang="en-US" b="0">
                        <a:solidFill>
                          <a:schemeClr val="tx1"/>
                        </a:solidFill>
                        <a:latin typeface="Arial" panose="020B0604020202020204" pitchFamily="34" charset="0"/>
                        <a:cs typeface="Arial" panose="020B0604020202020204" pitchFamily="34" charset="0"/>
                      </a:endParaRPr>
                    </a:p>
                  </a:txBody>
                  <a:tcPr anchor="ctr">
                    <a:solidFill>
                      <a:srgbClr val="B9E2E9"/>
                    </a:solidFill>
                  </a:tcPr>
                </a:tc>
                <a:extLst>
                  <a:ext uri="{0D108BD9-81ED-4DB2-BD59-A6C34878D82A}">
                    <a16:rowId xmlns:a16="http://schemas.microsoft.com/office/drawing/2014/main" val="1782913441"/>
                  </a:ext>
                </a:extLst>
              </a:tr>
              <a:tr h="1141301">
                <a:tc>
                  <a:txBody>
                    <a:bodyPr/>
                    <a:lstStyle/>
                    <a:p>
                      <a:r>
                        <a:rPr lang="en-US" sz="2400" b="0">
                          <a:solidFill>
                            <a:schemeClr val="tx1"/>
                          </a:solidFill>
                          <a:latin typeface="Arial" panose="020B0604020202020204" pitchFamily="34" charset="0"/>
                          <a:cs typeface="Arial" panose="020B0604020202020204" pitchFamily="34" charset="0"/>
                        </a:rPr>
                        <a:t>Do not comment (positively or negatively) or evaluate the foods and beverages students bring from home.</a:t>
                      </a:r>
                    </a:p>
                  </a:txBody>
                  <a:tcPr anchor="ctr">
                    <a:solidFill>
                      <a:srgbClr val="B9E2E9"/>
                    </a:solidFill>
                  </a:tcPr>
                </a:tc>
                <a:extLst>
                  <a:ext uri="{0D108BD9-81ED-4DB2-BD59-A6C34878D82A}">
                    <a16:rowId xmlns:a16="http://schemas.microsoft.com/office/drawing/2014/main" val="1491621123"/>
                  </a:ext>
                </a:extLst>
              </a:tr>
              <a:tr h="1141301">
                <a:tc>
                  <a:txBody>
                    <a:bodyPr/>
                    <a:lstStyle/>
                    <a:p>
                      <a:r>
                        <a:rPr lang="en-US" sz="2400">
                          <a:latin typeface="Arial" panose="020B0604020202020204" pitchFamily="34" charset="0"/>
                          <a:cs typeface="Arial" panose="020B0604020202020204" pitchFamily="34" charset="0"/>
                        </a:rPr>
                        <a:t>Avoid using food as a reward or punishment in classroom-based or extra-curricular activities.</a:t>
                      </a:r>
                    </a:p>
                  </a:txBody>
                  <a:tcPr anchor="ctr">
                    <a:solidFill>
                      <a:srgbClr val="B9E2E9"/>
                    </a:solidFill>
                  </a:tcPr>
                </a:tc>
                <a:extLst>
                  <a:ext uri="{0D108BD9-81ED-4DB2-BD59-A6C34878D82A}">
                    <a16:rowId xmlns:a16="http://schemas.microsoft.com/office/drawing/2014/main" val="3094878109"/>
                  </a:ext>
                </a:extLst>
              </a:tr>
            </a:tbl>
          </a:graphicData>
        </a:graphic>
      </p:graphicFrame>
      <p:pic>
        <p:nvPicPr>
          <p:cNvPr id="14" name="Audio 13">
            <a:hlinkClick r:id="" action="ppaction://media"/>
            <a:extLst>
              <a:ext uri="{FF2B5EF4-FFF2-40B4-BE49-F238E27FC236}">
                <a16:creationId xmlns:a16="http://schemas.microsoft.com/office/drawing/2014/main" id="{0AAC5801-57C0-A741-98EA-90B31A670B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9267335"/>
      </p:ext>
    </p:extLst>
  </p:cSld>
  <p:clrMapOvr>
    <a:masterClrMapping/>
  </p:clrMapOvr>
  <mc:AlternateContent xmlns:mc="http://schemas.openxmlformats.org/markup-compatibility/2006">
    <mc:Choice xmlns:p14="http://schemas.microsoft.com/office/powerpoint/2010/main" Requires="p14">
      <p:transition spd="slow" p14:dur="2000" advTm="49521"/>
    </mc:Choice>
    <mc:Fallback>
      <p:transition spd="slow" advTm="4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C7B2-1763-97FE-EB41-68089F5FA85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D245C2-3107-72AA-265D-29D674DCA3FC}"/>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15</a:t>
            </a:fld>
            <a:endParaRPr lang="en-US"/>
          </a:p>
        </p:txBody>
      </p:sp>
      <p:pic>
        <p:nvPicPr>
          <p:cNvPr id="4" name="Picture 3">
            <a:extLst>
              <a:ext uri="{FF2B5EF4-FFF2-40B4-BE49-F238E27FC236}">
                <a16:creationId xmlns:a16="http://schemas.microsoft.com/office/drawing/2014/main" id="{12BCC265-4F83-385A-0398-5FB5601D785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45A994EF-9CD0-86C0-D64B-891FC73A3D20}"/>
              </a:ext>
            </a:extLst>
          </p:cNvPr>
          <p:cNvSpPr txBox="1">
            <a:spLocks noGrp="1"/>
          </p:cNvSpPr>
          <p:nvPr>
            <p:ph type="title" idx="4294967295"/>
          </p:nvPr>
        </p:nvSpPr>
        <p:spPr>
          <a:xfrm>
            <a:off x="886314" y="1445865"/>
            <a:ext cx="9779183" cy="830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In the Classroom (cont'd)</a:t>
            </a:r>
          </a:p>
        </p:txBody>
      </p:sp>
      <p:pic>
        <p:nvPicPr>
          <p:cNvPr id="8" name="Picture 7" descr="A group of people picking vegetables.">
            <a:extLst>
              <a:ext uri="{FF2B5EF4-FFF2-40B4-BE49-F238E27FC236}">
                <a16:creationId xmlns:a16="http://schemas.microsoft.com/office/drawing/2014/main" id="{08359D54-AC68-BB2A-286F-1D605B6F13D0}"/>
              </a:ext>
            </a:extLst>
          </p:cNvPr>
          <p:cNvPicPr>
            <a:picLocks noChangeAspect="1"/>
          </p:cNvPicPr>
          <p:nvPr/>
        </p:nvPicPr>
        <p:blipFill>
          <a:blip r:embed="rId6"/>
          <a:stretch>
            <a:fillRect/>
          </a:stretch>
        </p:blipFill>
        <p:spPr>
          <a:xfrm>
            <a:off x="212393" y="2400830"/>
            <a:ext cx="5548059" cy="2630897"/>
          </a:xfrm>
          <a:prstGeom prst="rect">
            <a:avLst/>
          </a:prstGeom>
        </p:spPr>
      </p:pic>
      <p:graphicFrame>
        <p:nvGraphicFramePr>
          <p:cNvPr id="7" name="Table 6">
            <a:extLst>
              <a:ext uri="{FF2B5EF4-FFF2-40B4-BE49-F238E27FC236}">
                <a16:creationId xmlns:a16="http://schemas.microsoft.com/office/drawing/2014/main" id="{C8E104FD-8134-A278-D121-272AF6B1CD74}"/>
              </a:ext>
            </a:extLst>
          </p:cNvPr>
          <p:cNvGraphicFramePr>
            <a:graphicFrameLocks noGrp="1"/>
          </p:cNvGraphicFramePr>
          <p:nvPr>
            <p:extLst>
              <p:ext uri="{D42A27DB-BD31-4B8C-83A1-F6EECF244321}">
                <p14:modId xmlns:p14="http://schemas.microsoft.com/office/powerpoint/2010/main" val="814177551"/>
              </p:ext>
            </p:extLst>
          </p:nvPr>
        </p:nvGraphicFramePr>
        <p:xfrm>
          <a:off x="6096001" y="2400830"/>
          <a:ext cx="5312898" cy="3872128"/>
        </p:xfrm>
        <a:graphic>
          <a:graphicData uri="http://schemas.openxmlformats.org/drawingml/2006/table">
            <a:tbl>
              <a:tblPr firstRow="1" bandRow="1">
                <a:tableStyleId>{5C22544A-7EE6-4342-B048-85BDC9FD1C3A}</a:tableStyleId>
              </a:tblPr>
              <a:tblGrid>
                <a:gridCol w="5312898">
                  <a:extLst>
                    <a:ext uri="{9D8B030D-6E8A-4147-A177-3AD203B41FA5}">
                      <a16:colId xmlns:a16="http://schemas.microsoft.com/office/drawing/2014/main" val="408014104"/>
                    </a:ext>
                  </a:extLst>
                </a:gridCol>
              </a:tblGrid>
              <a:tr h="1769008">
                <a:tc>
                  <a:txBody>
                    <a:bodyPr/>
                    <a:lstStyle/>
                    <a:p>
                      <a:r>
                        <a:rPr lang="en-US" sz="2000" b="0">
                          <a:solidFill>
                            <a:schemeClr val="tx1"/>
                          </a:solidFill>
                          <a:latin typeface="Arial" panose="020B0604020202020204" pitchFamily="34" charset="0"/>
                          <a:cs typeface="Arial" panose="020B0604020202020204" pitchFamily="34" charset="0"/>
                        </a:rPr>
                        <a:t>Teach using food exploration, experiential learning and building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Arial" panose="020B0604020202020204" pitchFamily="34" charset="0"/>
                          <a:cs typeface="Arial" panose="020B0604020202020204" pitchFamily="34" charset="0"/>
                        </a:rPr>
                        <a:t>You’re the Chef (YTC) is a classroom program designed for students in grades 5-8 to teach students about cooking and food handling skills. Public health offers on-line training for school staff and volunteers who would like to become a YTC leader.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51219"/>
                  </a:ext>
                </a:extLst>
              </a:tr>
              <a:tr h="640080">
                <a:tc>
                  <a:txBody>
                    <a:bodyPr/>
                    <a:lstStyle/>
                    <a:p>
                      <a:r>
                        <a:rPr lang="en-US" sz="2000">
                          <a:latin typeface="Arial" panose="020B0604020202020204" pitchFamily="34" charset="0"/>
                          <a:cs typeface="Arial" panose="020B0604020202020204" pitchFamily="34" charset="0"/>
                        </a:rPr>
                        <a:t>Consider stage of cognitive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693435"/>
                  </a:ext>
                </a:extLst>
              </a:tr>
              <a:tr h="822960">
                <a:tc>
                  <a:txBody>
                    <a:bodyPr/>
                    <a:lstStyle/>
                    <a:p>
                      <a:r>
                        <a:rPr lang="en-US" sz="2000">
                          <a:latin typeface="Arial" panose="020B0604020202020204" pitchFamily="34" charset="0"/>
                          <a:cs typeface="Arial" panose="020B0604020202020204" pitchFamily="34" charset="0"/>
                        </a:rPr>
                        <a:t>Use evidence-based resources and teaching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6045495"/>
                  </a:ext>
                </a:extLst>
              </a:tr>
              <a:tr h="640080">
                <a:tc>
                  <a:txBody>
                    <a:bodyPr/>
                    <a:lstStyle/>
                    <a:p>
                      <a:r>
                        <a:rPr lang="en-US" sz="2000">
                          <a:latin typeface="Arial" panose="020B0604020202020204" pitchFamily="34" charset="0"/>
                          <a:cs typeface="Arial" panose="020B0604020202020204" pitchFamily="34" charset="0"/>
                        </a:rPr>
                        <a:t>Use neutral language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828619"/>
                  </a:ext>
                </a:extLst>
              </a:tr>
            </a:tbl>
          </a:graphicData>
        </a:graphic>
      </p:graphicFrame>
      <p:pic>
        <p:nvPicPr>
          <p:cNvPr id="19" name="Audio 18">
            <a:hlinkClick r:id="" action="ppaction://media"/>
            <a:extLst>
              <a:ext uri="{FF2B5EF4-FFF2-40B4-BE49-F238E27FC236}">
                <a16:creationId xmlns:a16="http://schemas.microsoft.com/office/drawing/2014/main" id="{9796D58C-86A3-198B-8E3F-FE89B1B96A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540922"/>
      </p:ext>
    </p:extLst>
  </p:cSld>
  <p:clrMapOvr>
    <a:masterClrMapping/>
  </p:clrMapOvr>
  <mc:AlternateContent xmlns:mc="http://schemas.openxmlformats.org/markup-compatibility/2006">
    <mc:Choice xmlns:p14="http://schemas.microsoft.com/office/powerpoint/2010/main" Requires="p14">
      <p:transition spd="slow" p14:dur="2000" advTm="111886"/>
    </mc:Choice>
    <mc:Fallback>
      <p:transition spd="slow" advTm="11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BF759-1FFD-392E-A5F1-B3970A77AEA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956034-C0F2-3EB7-7BE1-E1C03FF40126}"/>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16</a:t>
            </a:fld>
            <a:endParaRPr lang="en-US"/>
          </a:p>
        </p:txBody>
      </p:sp>
      <p:pic>
        <p:nvPicPr>
          <p:cNvPr id="4" name="Picture 3">
            <a:extLst>
              <a:ext uri="{FF2B5EF4-FFF2-40B4-BE49-F238E27FC236}">
                <a16:creationId xmlns:a16="http://schemas.microsoft.com/office/drawing/2014/main" id="{B7F04D1D-EED1-00AB-38FF-412F3FB9AE4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6A8D760E-E050-82DA-C24A-C5B6C47D1681}"/>
              </a:ext>
            </a:extLst>
          </p:cNvPr>
          <p:cNvSpPr txBox="1">
            <a:spLocks noGrp="1"/>
          </p:cNvSpPr>
          <p:nvPr>
            <p:ph type="title" idx="4294967295"/>
          </p:nvPr>
        </p:nvSpPr>
        <p:spPr>
          <a:xfrm>
            <a:off x="1055338" y="1259477"/>
            <a:ext cx="9779183" cy="17444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In the School</a:t>
            </a:r>
          </a:p>
        </p:txBody>
      </p:sp>
      <p:graphicFrame>
        <p:nvGraphicFramePr>
          <p:cNvPr id="6" name="Table 5">
            <a:extLst>
              <a:ext uri="{FF2B5EF4-FFF2-40B4-BE49-F238E27FC236}">
                <a16:creationId xmlns:a16="http://schemas.microsoft.com/office/drawing/2014/main" id="{4B37A987-4A26-6B5C-7E8A-B3BD9AEDBEFB}"/>
              </a:ext>
            </a:extLst>
          </p:cNvPr>
          <p:cNvGraphicFramePr>
            <a:graphicFrameLocks noGrp="1"/>
          </p:cNvGraphicFramePr>
          <p:nvPr>
            <p:extLst>
              <p:ext uri="{D42A27DB-BD31-4B8C-83A1-F6EECF244321}">
                <p14:modId xmlns:p14="http://schemas.microsoft.com/office/powerpoint/2010/main" val="655314817"/>
              </p:ext>
            </p:extLst>
          </p:nvPr>
        </p:nvGraphicFramePr>
        <p:xfrm>
          <a:off x="1055338" y="1999873"/>
          <a:ext cx="9917462" cy="4389120"/>
        </p:xfrm>
        <a:graphic>
          <a:graphicData uri="http://schemas.openxmlformats.org/drawingml/2006/table">
            <a:tbl>
              <a:tblPr firstRow="1" bandRow="1">
                <a:tableStyleId>{3B4B98B0-60AC-42C2-AFA5-B58CD77FA1E5}</a:tableStyleId>
              </a:tblPr>
              <a:tblGrid>
                <a:gridCol w="9917462">
                  <a:extLst>
                    <a:ext uri="{9D8B030D-6E8A-4147-A177-3AD203B41FA5}">
                      <a16:colId xmlns:a16="http://schemas.microsoft.com/office/drawing/2014/main" val="4145332094"/>
                    </a:ext>
                  </a:extLst>
                </a:gridCol>
              </a:tblGrid>
              <a:tr h="731520">
                <a:tc>
                  <a:txBody>
                    <a:bodyPr/>
                    <a:lstStyle/>
                    <a:p>
                      <a:r>
                        <a:rPr lang="en-US" sz="2100" b="0" baseline="0">
                          <a:solidFill>
                            <a:schemeClr val="tx1"/>
                          </a:solidFill>
                          <a:latin typeface="Arial" panose="020B0604020202020204" pitchFamily="34" charset="0"/>
                          <a:cs typeface="Arial" panose="020B0604020202020204" pitchFamily="34" charset="0"/>
                        </a:rPr>
                        <a:t>Ensure students have enough time to eat</a:t>
                      </a:r>
                    </a:p>
                  </a:txBody>
                  <a:tcPr anchor="ctr"/>
                </a:tc>
                <a:extLst>
                  <a:ext uri="{0D108BD9-81ED-4DB2-BD59-A6C34878D82A}">
                    <a16:rowId xmlns:a16="http://schemas.microsoft.com/office/drawing/2014/main" val="3777842102"/>
                  </a:ext>
                </a:extLst>
              </a:tr>
              <a:tr h="731520">
                <a:tc>
                  <a:txBody>
                    <a:bodyPr/>
                    <a:lstStyle/>
                    <a:p>
                      <a:r>
                        <a:rPr lang="en-US" sz="2100" b="0">
                          <a:latin typeface="Arial" panose="020B0604020202020204" pitchFamily="34" charset="0"/>
                          <a:cs typeface="Arial" panose="020B0604020202020204" pitchFamily="34" charset="0"/>
                        </a:rPr>
                        <a:t>Limit distractions (e.g., screens) during meal and snack times to help students focus on eating</a:t>
                      </a:r>
                    </a:p>
                  </a:txBody>
                  <a:tcPr anchor="ctr"/>
                </a:tc>
                <a:extLst>
                  <a:ext uri="{0D108BD9-81ED-4DB2-BD59-A6C34878D82A}">
                    <a16:rowId xmlns:a16="http://schemas.microsoft.com/office/drawing/2014/main" val="106163149"/>
                  </a:ext>
                </a:extLst>
              </a:tr>
              <a:tr h="731520">
                <a:tc>
                  <a:txBody>
                    <a:bodyPr/>
                    <a:lstStyle/>
                    <a:p>
                      <a:r>
                        <a:rPr lang="en-US" sz="2100" b="0">
                          <a:latin typeface="Arial" panose="020B0604020202020204" pitchFamily="34" charset="0"/>
                          <a:cs typeface="Arial" panose="020B0604020202020204" pitchFamily="34" charset="0"/>
                        </a:rPr>
                        <a:t>Provide eating environments where students can eat together</a:t>
                      </a:r>
                    </a:p>
                  </a:txBody>
                  <a:tcPr anchor="ctr"/>
                </a:tc>
                <a:extLst>
                  <a:ext uri="{0D108BD9-81ED-4DB2-BD59-A6C34878D82A}">
                    <a16:rowId xmlns:a16="http://schemas.microsoft.com/office/drawing/2014/main" val="3791781456"/>
                  </a:ext>
                </a:extLst>
              </a:tr>
              <a:tr h="731520">
                <a:tc>
                  <a:txBody>
                    <a:bodyPr/>
                    <a:lstStyle/>
                    <a:p>
                      <a:r>
                        <a:rPr lang="en-US" sz="2100" b="0">
                          <a:latin typeface="Arial" panose="020B0604020202020204" pitchFamily="34" charset="0"/>
                          <a:cs typeface="Arial" panose="020B0604020202020204" pitchFamily="34" charset="0"/>
                        </a:rPr>
                        <a:t>Talk about all foods with respect and curiosity to help create an inclusive eating environment</a:t>
                      </a:r>
                    </a:p>
                  </a:txBody>
                  <a:tcPr anchor="ctr"/>
                </a:tc>
                <a:extLst>
                  <a:ext uri="{0D108BD9-81ED-4DB2-BD59-A6C34878D82A}">
                    <a16:rowId xmlns:a16="http://schemas.microsoft.com/office/drawing/2014/main" val="3896616680"/>
                  </a:ext>
                </a:extLst>
              </a:tr>
              <a:tr h="731520">
                <a:tc>
                  <a:txBody>
                    <a:bodyPr/>
                    <a:lstStyle/>
                    <a:p>
                      <a:r>
                        <a:rPr lang="en-US" sz="2100" b="0">
                          <a:latin typeface="Arial" panose="020B0604020202020204" pitchFamily="34" charset="0"/>
                          <a:cs typeface="Arial" panose="020B0604020202020204" pitchFamily="34" charset="0"/>
                        </a:rPr>
                        <a:t>Consider having a Student Nutrition Program or Emergency Lunch Program, so students can access food throughout the school day</a:t>
                      </a:r>
                    </a:p>
                  </a:txBody>
                  <a:tcPr anchor="ctr"/>
                </a:tc>
                <a:extLst>
                  <a:ext uri="{0D108BD9-81ED-4DB2-BD59-A6C34878D82A}">
                    <a16:rowId xmlns:a16="http://schemas.microsoft.com/office/drawing/2014/main" val="962934053"/>
                  </a:ext>
                </a:extLst>
              </a:tr>
              <a:tr h="731520">
                <a:tc>
                  <a:txBody>
                    <a:bodyPr/>
                    <a:lstStyle/>
                    <a:p>
                      <a:r>
                        <a:rPr lang="en-US" sz="2100" b="0">
                          <a:latin typeface="Arial" panose="020B0604020202020204" pitchFamily="34" charset="0"/>
                          <a:cs typeface="Arial" panose="020B0604020202020204" pitchFamily="34" charset="0"/>
                        </a:rPr>
                        <a:t>If schools are providing food, offerings should be in accordance with the school nutrition policies</a:t>
                      </a:r>
                    </a:p>
                  </a:txBody>
                  <a:tcPr anchor="ctr"/>
                </a:tc>
                <a:extLst>
                  <a:ext uri="{0D108BD9-81ED-4DB2-BD59-A6C34878D82A}">
                    <a16:rowId xmlns:a16="http://schemas.microsoft.com/office/drawing/2014/main" val="1021837010"/>
                  </a:ext>
                </a:extLst>
              </a:tr>
            </a:tbl>
          </a:graphicData>
        </a:graphic>
      </p:graphicFrame>
      <p:pic>
        <p:nvPicPr>
          <p:cNvPr id="23" name="Audio 22">
            <a:hlinkClick r:id="" action="ppaction://media"/>
            <a:extLst>
              <a:ext uri="{FF2B5EF4-FFF2-40B4-BE49-F238E27FC236}">
                <a16:creationId xmlns:a16="http://schemas.microsoft.com/office/drawing/2014/main" id="{DB67BD86-6F78-E736-7BF4-1CA44C1894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4212549"/>
      </p:ext>
    </p:extLst>
  </p:cSld>
  <p:clrMapOvr>
    <a:masterClrMapping/>
  </p:clrMapOvr>
  <mc:AlternateContent xmlns:mc="http://schemas.openxmlformats.org/markup-compatibility/2006">
    <mc:Choice xmlns:p14="http://schemas.microsoft.com/office/powerpoint/2010/main" Requires="p14">
      <p:transition spd="slow" p14:dur="2000" advTm="47726"/>
    </mc:Choice>
    <mc:Fallback>
      <p:transition spd="slow" advTm="4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E120-1F9C-7661-2AAD-C5E4195298E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DD9E8B-C71E-684C-2966-A04010394993}"/>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17</a:t>
            </a:fld>
            <a:endParaRPr lang="en-US"/>
          </a:p>
        </p:txBody>
      </p:sp>
      <p:pic>
        <p:nvPicPr>
          <p:cNvPr id="4" name="Picture 3">
            <a:extLst>
              <a:ext uri="{FF2B5EF4-FFF2-40B4-BE49-F238E27FC236}">
                <a16:creationId xmlns:a16="http://schemas.microsoft.com/office/drawing/2014/main" id="{AA07FE52-796F-44A7-1628-62065A49EF5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41DAE88F-C3DC-4052-9259-B45CB49023E9}"/>
              </a:ext>
            </a:extLst>
          </p:cNvPr>
          <p:cNvSpPr txBox="1">
            <a:spLocks noGrp="1"/>
          </p:cNvSpPr>
          <p:nvPr>
            <p:ph type="title" idx="4294967295"/>
          </p:nvPr>
        </p:nvSpPr>
        <p:spPr>
          <a:xfrm>
            <a:off x="501999" y="1120307"/>
            <a:ext cx="9601200" cy="11468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In the School (cont'd)</a:t>
            </a:r>
          </a:p>
        </p:txBody>
      </p:sp>
      <p:sp>
        <p:nvSpPr>
          <p:cNvPr id="6" name="Content Placeholder 2">
            <a:extLst>
              <a:ext uri="{FF2B5EF4-FFF2-40B4-BE49-F238E27FC236}">
                <a16:creationId xmlns:a16="http://schemas.microsoft.com/office/drawing/2014/main" id="{7358AE9B-817F-1B42-6FEA-C38570A3421C}"/>
              </a:ext>
            </a:extLst>
          </p:cNvPr>
          <p:cNvSpPr txBox="1">
            <a:spLocks/>
          </p:cNvSpPr>
          <p:nvPr/>
        </p:nvSpPr>
        <p:spPr>
          <a:xfrm>
            <a:off x="473612" y="2575960"/>
            <a:ext cx="6827520" cy="2671138"/>
          </a:xfrm>
          <a:prstGeom prst="rect">
            <a:avLst/>
          </a:prstGeom>
          <a:ln w="28575">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3700" lvl="1" indent="-338138">
              <a:buFont typeface="Wingdings,Sans-Serif"/>
              <a:buChar char="§"/>
            </a:pPr>
            <a:endParaRPr lang="en-US">
              <a:latin typeface="Arial" panose="020B0604020202020204" pitchFamily="34" charset="0"/>
              <a:cs typeface="Arial" panose="020B0604020202020204" pitchFamily="34" charset="0"/>
            </a:endParaRPr>
          </a:p>
        </p:txBody>
      </p:sp>
      <p:sp>
        <p:nvSpPr>
          <p:cNvPr id="8" name="Freeform 3" descr="Children eating lunch at a table">
            <a:extLst>
              <a:ext uri="{FF2B5EF4-FFF2-40B4-BE49-F238E27FC236}">
                <a16:creationId xmlns:a16="http://schemas.microsoft.com/office/drawing/2014/main" id="{C007B05A-48A1-36DF-C192-02F6CD351424}"/>
              </a:ext>
            </a:extLst>
          </p:cNvPr>
          <p:cNvSpPr/>
          <p:nvPr/>
        </p:nvSpPr>
        <p:spPr>
          <a:xfrm>
            <a:off x="7301132" y="2061268"/>
            <a:ext cx="4417256" cy="3185830"/>
          </a:xfrm>
          <a:custGeom>
            <a:avLst/>
            <a:gdLst/>
            <a:ahLst/>
            <a:cxnLst/>
            <a:rect l="l" t="t" r="r" b="b"/>
            <a:pathLst>
              <a:path w="5867807" h="4114800">
                <a:moveTo>
                  <a:pt x="0" y="0"/>
                </a:moveTo>
                <a:lnTo>
                  <a:pt x="5867808" y="0"/>
                </a:lnTo>
                <a:lnTo>
                  <a:pt x="58678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2" name="Table 1">
            <a:extLst>
              <a:ext uri="{FF2B5EF4-FFF2-40B4-BE49-F238E27FC236}">
                <a16:creationId xmlns:a16="http://schemas.microsoft.com/office/drawing/2014/main" id="{7A4106C5-80BF-2649-B3F5-BFD0743A3D3B}"/>
              </a:ext>
            </a:extLst>
          </p:cNvPr>
          <p:cNvGraphicFramePr>
            <a:graphicFrameLocks noGrp="1"/>
          </p:cNvGraphicFramePr>
          <p:nvPr>
            <p:extLst>
              <p:ext uri="{D42A27DB-BD31-4B8C-83A1-F6EECF244321}">
                <p14:modId xmlns:p14="http://schemas.microsoft.com/office/powerpoint/2010/main" val="4078024808"/>
              </p:ext>
            </p:extLst>
          </p:nvPr>
        </p:nvGraphicFramePr>
        <p:xfrm>
          <a:off x="501999" y="2425629"/>
          <a:ext cx="6799133" cy="3931920"/>
        </p:xfrm>
        <a:graphic>
          <a:graphicData uri="http://schemas.openxmlformats.org/drawingml/2006/table">
            <a:tbl>
              <a:tblPr firstRow="1" bandRow="1">
                <a:tableStyleId>{3B4B98B0-60AC-42C2-AFA5-B58CD77FA1E5}</a:tableStyleId>
              </a:tblPr>
              <a:tblGrid>
                <a:gridCol w="6799133">
                  <a:extLst>
                    <a:ext uri="{9D8B030D-6E8A-4147-A177-3AD203B41FA5}">
                      <a16:colId xmlns:a16="http://schemas.microsoft.com/office/drawing/2014/main" val="2811830648"/>
                    </a:ext>
                  </a:extLst>
                </a:gridCol>
              </a:tblGrid>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Build trust with students and families by</a:t>
                      </a:r>
                    </a:p>
                  </a:txBody>
                  <a:tcPr anchor="ctr"/>
                </a:tc>
                <a:extLst>
                  <a:ext uri="{0D108BD9-81ED-4DB2-BD59-A6C34878D82A}">
                    <a16:rowId xmlns:a16="http://schemas.microsoft.com/office/drawing/2014/main" val="46704688"/>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Respecting the many factors that influence what foods families provide</a:t>
                      </a:r>
                    </a:p>
                  </a:txBody>
                  <a:tcPr anchor="ctr"/>
                </a:tc>
                <a:extLst>
                  <a:ext uri="{0D108BD9-81ED-4DB2-BD59-A6C34878D82A}">
                    <a16:rowId xmlns:a16="http://schemas.microsoft.com/office/drawing/2014/main" val="1841227973"/>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Allowing students to eat all items sent from home</a:t>
                      </a:r>
                    </a:p>
                  </a:txBody>
                  <a:tcPr anchor="ctr"/>
                </a:tc>
                <a:extLst>
                  <a:ext uri="{0D108BD9-81ED-4DB2-BD59-A6C34878D82A}">
                    <a16:rowId xmlns:a16="http://schemas.microsoft.com/office/drawing/2014/main" val="1967145036"/>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Considering the diversity of the students and the types of foods offered when planning school food events.</a:t>
                      </a:r>
                    </a:p>
                  </a:txBody>
                  <a:tcPr anchor="ctr"/>
                </a:tc>
                <a:extLst>
                  <a:ext uri="{0D108BD9-81ED-4DB2-BD59-A6C34878D82A}">
                    <a16:rowId xmlns:a16="http://schemas.microsoft.com/office/drawing/2014/main" val="1158905108"/>
                  </a:ext>
                </a:extLst>
              </a:tr>
              <a:tr h="370840">
                <a:tc>
                  <a:txBody>
                    <a:bodyPr/>
                    <a:lstStyle/>
                    <a:p>
                      <a:pPr marL="0" lvl="1" indent="0">
                        <a:buFont typeface="Wingdings,Sans-Serif"/>
                        <a:buNone/>
                      </a:pPr>
                      <a:r>
                        <a:rPr lang="en-US" sz="2000">
                          <a:latin typeface="Arial" panose="020B0604020202020204" pitchFamily="34" charset="0"/>
                          <a:cs typeface="Arial" panose="020B0604020202020204" pitchFamily="34" charset="0"/>
                        </a:rPr>
                        <a:t>Referring families to reliable nutrition info:</a:t>
                      </a:r>
                    </a:p>
                    <a:p>
                      <a:pPr marL="801688" lvl="2" indent="-407988">
                        <a:buFont typeface="Wingdings,Sans-Serif"/>
                        <a:buChar char="§"/>
                      </a:pPr>
                      <a:r>
                        <a:rPr lang="en-US" sz="2000">
                          <a:latin typeface="Arial" panose="020B0604020202020204" pitchFamily="34" charset="0"/>
                          <a:cs typeface="Arial" panose="020B0604020202020204" pitchFamily="34" charset="0"/>
                        </a:rPr>
                        <a:t>Call 811 or chat online @ </a:t>
                      </a:r>
                      <a:r>
                        <a:rPr lang="en-US" sz="2000">
                          <a:latin typeface="Arial" panose="020B0604020202020204" pitchFamily="34" charset="0"/>
                          <a:cs typeface="Arial" panose="020B0604020202020204" pitchFamily="34" charset="0"/>
                          <a:hlinkClick r:id="rId8"/>
                        </a:rPr>
                        <a:t>https://health811.ontario.ca/static/guest/home</a:t>
                      </a:r>
                      <a:r>
                        <a:rPr lang="en-US" sz="2000">
                          <a:latin typeface="Arial" panose="020B0604020202020204" pitchFamily="34" charset="0"/>
                          <a:cs typeface="Arial" panose="020B0604020202020204" pitchFamily="34" charset="0"/>
                        </a:rPr>
                        <a:t> </a:t>
                      </a:r>
                    </a:p>
                  </a:txBody>
                  <a:tcPr anchor="ctr"/>
                </a:tc>
                <a:extLst>
                  <a:ext uri="{0D108BD9-81ED-4DB2-BD59-A6C34878D82A}">
                    <a16:rowId xmlns:a16="http://schemas.microsoft.com/office/drawing/2014/main" val="2987636645"/>
                  </a:ext>
                </a:extLst>
              </a:tr>
            </a:tbl>
          </a:graphicData>
        </a:graphic>
      </p:graphicFrame>
      <p:pic>
        <p:nvPicPr>
          <p:cNvPr id="23" name="Audio 22">
            <a:hlinkClick r:id="" action="ppaction://media"/>
            <a:extLst>
              <a:ext uri="{FF2B5EF4-FFF2-40B4-BE49-F238E27FC236}">
                <a16:creationId xmlns:a16="http://schemas.microsoft.com/office/drawing/2014/main" id="{7924CD5D-6658-A4AC-308C-3440FD8F1FC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8489287"/>
      </p:ext>
    </p:extLst>
  </p:cSld>
  <p:clrMapOvr>
    <a:masterClrMapping/>
  </p:clrMapOvr>
  <mc:AlternateContent xmlns:mc="http://schemas.openxmlformats.org/markup-compatibility/2006">
    <mc:Choice xmlns:p14="http://schemas.microsoft.com/office/powerpoint/2010/main" Requires="p14">
      <p:transition spd="slow" p14:dur="2000" advTm="21474"/>
    </mc:Choice>
    <mc:Fallback>
      <p:transition spd="slow" advTm="2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31F2A-EF20-BF85-381E-95358C5FFEB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0217C-9D45-F65D-8311-0A6B70FCB7DC}"/>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18</a:t>
            </a:fld>
            <a:endParaRPr lang="en-US"/>
          </a:p>
        </p:txBody>
      </p:sp>
      <p:pic>
        <p:nvPicPr>
          <p:cNvPr id="4" name="Picture 3">
            <a:extLst>
              <a:ext uri="{FF2B5EF4-FFF2-40B4-BE49-F238E27FC236}">
                <a16:creationId xmlns:a16="http://schemas.microsoft.com/office/drawing/2014/main" id="{F0937337-543B-252A-4953-AD660FC841F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pic>
        <p:nvPicPr>
          <p:cNvPr id="5" name="Picture 4" descr="Bright Bites logo">
            <a:extLst>
              <a:ext uri="{FF2B5EF4-FFF2-40B4-BE49-F238E27FC236}">
                <a16:creationId xmlns:a16="http://schemas.microsoft.com/office/drawing/2014/main" id="{8BE73B1A-37E5-7D95-3F7D-D005D4C62F01}"/>
              </a:ext>
            </a:extLst>
          </p:cNvPr>
          <p:cNvPicPr>
            <a:picLocks noChangeAspect="1"/>
          </p:cNvPicPr>
          <p:nvPr/>
        </p:nvPicPr>
        <p:blipFill>
          <a:blip r:embed="rId6"/>
          <a:stretch>
            <a:fillRect/>
          </a:stretch>
        </p:blipFill>
        <p:spPr>
          <a:xfrm>
            <a:off x="0" y="1395849"/>
            <a:ext cx="12192000" cy="3952068"/>
          </a:xfrm>
          <a:prstGeom prst="rect">
            <a:avLst/>
          </a:prstGeom>
        </p:spPr>
      </p:pic>
      <p:pic>
        <p:nvPicPr>
          <p:cNvPr id="6" name="Picture 5" descr="Empowing the school community by building knowledge, competence and confidence.">
            <a:extLst>
              <a:ext uri="{FF2B5EF4-FFF2-40B4-BE49-F238E27FC236}">
                <a16:creationId xmlns:a16="http://schemas.microsoft.com/office/drawing/2014/main" id="{396630EE-7B78-E387-D1DD-9A0239561925}"/>
              </a:ext>
            </a:extLst>
          </p:cNvPr>
          <p:cNvPicPr>
            <a:picLocks noChangeAspect="1"/>
          </p:cNvPicPr>
          <p:nvPr/>
        </p:nvPicPr>
        <p:blipFill>
          <a:blip r:embed="rId7"/>
          <a:stretch>
            <a:fillRect/>
          </a:stretch>
        </p:blipFill>
        <p:spPr>
          <a:xfrm>
            <a:off x="1724898" y="4722387"/>
            <a:ext cx="8277231" cy="2145323"/>
          </a:xfrm>
          <a:prstGeom prst="rect">
            <a:avLst/>
          </a:prstGeom>
        </p:spPr>
      </p:pic>
      <p:sp>
        <p:nvSpPr>
          <p:cNvPr id="7" name="Title 6">
            <a:extLst>
              <a:ext uri="{FF2B5EF4-FFF2-40B4-BE49-F238E27FC236}">
                <a16:creationId xmlns:a16="http://schemas.microsoft.com/office/drawing/2014/main" id="{C7EB648C-69EA-2125-37BD-AD9832CC9888}"/>
              </a:ext>
            </a:extLst>
          </p:cNvPr>
          <p:cNvSpPr>
            <a:spLocks noGrp="1"/>
          </p:cNvSpPr>
          <p:nvPr>
            <p:ph type="title" idx="4294967295"/>
          </p:nvPr>
        </p:nvSpPr>
        <p:spPr>
          <a:xfrm>
            <a:off x="1372772" y="847301"/>
            <a:ext cx="10515600" cy="1325563"/>
          </a:xfrm>
        </p:spPr>
        <p:txBody>
          <a:bodyPr/>
          <a:lstStyle/>
          <a:p>
            <a:r>
              <a:rPr lang="en-US">
                <a:latin typeface="Poppins SemiBold" panose="00000700000000000000" pitchFamily="2" charset="0"/>
                <a:cs typeface="Poppins SemiBold" panose="00000700000000000000" pitchFamily="2" charset="0"/>
              </a:rPr>
              <a:t>Bright Bites</a:t>
            </a:r>
          </a:p>
        </p:txBody>
      </p:sp>
      <p:pic>
        <p:nvPicPr>
          <p:cNvPr id="17" name="Audio 16">
            <a:hlinkClick r:id="" action="ppaction://media"/>
            <a:extLst>
              <a:ext uri="{FF2B5EF4-FFF2-40B4-BE49-F238E27FC236}">
                <a16:creationId xmlns:a16="http://schemas.microsoft.com/office/drawing/2014/main" id="{B96F17CB-89ED-DF67-BA25-7FCC4CB08F7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4093242"/>
      </p:ext>
    </p:extLst>
  </p:cSld>
  <p:clrMapOvr>
    <a:masterClrMapping/>
  </p:clrMapOvr>
  <mc:AlternateContent xmlns:mc="http://schemas.openxmlformats.org/markup-compatibility/2006">
    <mc:Choice xmlns:p14="http://schemas.microsoft.com/office/powerpoint/2010/main" Requires="p14">
      <p:transition spd="slow" p14:dur="2000" advTm="17388"/>
    </mc:Choice>
    <mc:Fallback>
      <p:transition spd="slow" advTm="17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E0C0-8F97-7425-8C91-8D05CC23301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564BEC-E211-2F55-A8A8-4B35CF040BF7}"/>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19</a:t>
            </a:fld>
            <a:endParaRPr lang="en-US"/>
          </a:p>
        </p:txBody>
      </p:sp>
      <p:pic>
        <p:nvPicPr>
          <p:cNvPr id="4" name="Picture 3">
            <a:extLst>
              <a:ext uri="{FF2B5EF4-FFF2-40B4-BE49-F238E27FC236}">
                <a16:creationId xmlns:a16="http://schemas.microsoft.com/office/drawing/2014/main" id="{E8F1BA58-B4E4-3A91-E081-1878C5DC713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6">
            <a:extLst>
              <a:ext uri="{FF2B5EF4-FFF2-40B4-BE49-F238E27FC236}">
                <a16:creationId xmlns:a16="http://schemas.microsoft.com/office/drawing/2014/main" id="{570799AC-A891-7B85-EE4E-B4E57E9770F8}"/>
              </a:ext>
            </a:extLst>
          </p:cNvPr>
          <p:cNvSpPr txBox="1">
            <a:spLocks noGrp="1"/>
          </p:cNvSpPr>
          <p:nvPr>
            <p:ph type="title" idx="4294967295"/>
          </p:nvPr>
        </p:nvSpPr>
        <p:spPr>
          <a:xfrm>
            <a:off x="3479316" y="1736876"/>
            <a:ext cx="5841111" cy="13533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0000"/>
              </a:lnSpc>
              <a:spcBef>
                <a:spcPct val="0"/>
              </a:spcBef>
              <a:buNone/>
              <a:defRPr sz="4200" b="1" kern="120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7200" b="1"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Thank you!</a:t>
            </a:r>
          </a:p>
        </p:txBody>
      </p:sp>
      <p:sp>
        <p:nvSpPr>
          <p:cNvPr id="6" name="TextBox 5">
            <a:extLst>
              <a:ext uri="{FF2B5EF4-FFF2-40B4-BE49-F238E27FC236}">
                <a16:creationId xmlns:a16="http://schemas.microsoft.com/office/drawing/2014/main" id="{ED6CFF6A-2E4B-C7F8-4FD9-7FB0D97B2D91}"/>
              </a:ext>
            </a:extLst>
          </p:cNvPr>
          <p:cNvSpPr txBox="1"/>
          <p:nvPr/>
        </p:nvSpPr>
        <p:spPr>
          <a:xfrm>
            <a:off x="976176" y="3922892"/>
            <a:ext cx="7119258" cy="46166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For more information contact:</a:t>
            </a:r>
          </a:p>
        </p:txBody>
      </p:sp>
      <p:pic>
        <p:nvPicPr>
          <p:cNvPr id="7" name="Picture 6" descr="Chatham Kent Public Health logo">
            <a:extLst>
              <a:ext uri="{FF2B5EF4-FFF2-40B4-BE49-F238E27FC236}">
                <a16:creationId xmlns:a16="http://schemas.microsoft.com/office/drawing/2014/main" id="{798EA192-B580-D30E-47EE-FBB6B42852D3}"/>
              </a:ext>
            </a:extLst>
          </p:cNvPr>
          <p:cNvPicPr>
            <a:picLocks noChangeAspect="1"/>
          </p:cNvPicPr>
          <p:nvPr/>
        </p:nvPicPr>
        <p:blipFill>
          <a:blip r:embed="rId6"/>
          <a:stretch>
            <a:fillRect/>
          </a:stretch>
        </p:blipFill>
        <p:spPr>
          <a:xfrm>
            <a:off x="1012504" y="4800055"/>
            <a:ext cx="3596647" cy="987554"/>
          </a:xfrm>
          <a:prstGeom prst="rect">
            <a:avLst/>
          </a:prstGeom>
        </p:spPr>
      </p:pic>
      <p:sp>
        <p:nvSpPr>
          <p:cNvPr id="8" name="Title 7">
            <a:extLst>
              <a:ext uri="{FF2B5EF4-FFF2-40B4-BE49-F238E27FC236}">
                <a16:creationId xmlns:a16="http://schemas.microsoft.com/office/drawing/2014/main" id="{2284D364-640A-8337-B1A3-B2B177E569C3}"/>
              </a:ext>
            </a:extLst>
          </p:cNvPr>
          <p:cNvSpPr txBox="1">
            <a:spLocks/>
          </p:cNvSpPr>
          <p:nvPr/>
        </p:nvSpPr>
        <p:spPr>
          <a:xfrm>
            <a:off x="976176" y="5787608"/>
            <a:ext cx="2939958" cy="646331"/>
          </a:xfrm>
          <a:prstGeom prst="rect">
            <a:avLst/>
          </a:prstGeom>
          <a:noFill/>
        </p:spPr>
        <p:txBody>
          <a:bodyPr vert="horz" wrap="square" lIns="91440" tIns="45720" rIns="91440" bIns="45720" rtlCol="0" anchor="b">
            <a:spAutoFit/>
          </a:bodyPr>
          <a:lstStyle>
            <a:lvl1pPr algn="l" defTabSz="914400" rtl="0" eaLnBrk="1" latinLnBrk="0" hangingPunct="1">
              <a:lnSpc>
                <a:spcPct val="80000"/>
              </a:lnSpc>
              <a:spcBef>
                <a:spcPct val="0"/>
              </a:spcBef>
              <a:buNone/>
              <a:defRPr sz="6000" b="1" kern="1200">
                <a:solidFill>
                  <a:schemeClr val="tx1"/>
                </a:solidFill>
                <a:latin typeface="+mj-lt"/>
                <a:ea typeface="+mj-ea"/>
                <a:cs typeface="+mj-cs"/>
              </a:defRPr>
            </a:lvl1pPr>
          </a:lstStyle>
          <a:p>
            <a:pPr>
              <a:lnSpc>
                <a:spcPct val="100000"/>
              </a:lnSpc>
              <a:spcBef>
                <a:spcPts val="0"/>
              </a:spcBef>
            </a:pPr>
            <a:r>
              <a:rPr lang="en-CA" sz="1800" b="0">
                <a:latin typeface="Arial" panose="020B0604020202020204" pitchFamily="34" charset="0"/>
                <a:ea typeface="Calibri" panose="020F0502020204030204" pitchFamily="34" charset="0"/>
                <a:cs typeface="Arial" panose="020B0604020202020204" pitchFamily="34" charset="0"/>
              </a:rPr>
              <a:t>519-352-7270</a:t>
            </a:r>
            <a:endParaRPr lang="en-US" sz="1800" b="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CA" sz="1800" b="0">
                <a:latin typeface="Arial" panose="020B0604020202020204" pitchFamily="34" charset="0"/>
                <a:ea typeface="Calibri" panose="020F0502020204030204" pitchFamily="34" charset="0"/>
                <a:cs typeface="Arial" panose="020B0604020202020204" pitchFamily="34" charset="0"/>
              </a:rPr>
              <a:t>www.ckphu.com</a:t>
            </a:r>
            <a:endParaRPr lang="en-US" sz="1800" b="0">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Lambton Public Health logo">
            <a:extLst>
              <a:ext uri="{FF2B5EF4-FFF2-40B4-BE49-F238E27FC236}">
                <a16:creationId xmlns:a16="http://schemas.microsoft.com/office/drawing/2014/main" id="{F2EA690D-649C-0C6A-E798-1D7F695CF904}"/>
              </a:ext>
            </a:extLst>
          </p:cNvPr>
          <p:cNvPicPr>
            <a:picLocks noChangeAspect="1"/>
          </p:cNvPicPr>
          <p:nvPr/>
        </p:nvPicPr>
        <p:blipFill>
          <a:blip r:embed="rId7"/>
          <a:srcRect/>
          <a:stretch/>
        </p:blipFill>
        <p:spPr>
          <a:xfrm>
            <a:off x="6399872" y="4834990"/>
            <a:ext cx="3703327" cy="890801"/>
          </a:xfrm>
          <a:prstGeom prst="rect">
            <a:avLst/>
          </a:prstGeom>
        </p:spPr>
      </p:pic>
      <p:sp>
        <p:nvSpPr>
          <p:cNvPr id="10" name="TextBox 9">
            <a:extLst>
              <a:ext uri="{FF2B5EF4-FFF2-40B4-BE49-F238E27FC236}">
                <a16:creationId xmlns:a16="http://schemas.microsoft.com/office/drawing/2014/main" id="{82010998-5A75-8797-3D34-08F7947355FB}"/>
              </a:ext>
            </a:extLst>
          </p:cNvPr>
          <p:cNvSpPr txBox="1"/>
          <p:nvPr/>
        </p:nvSpPr>
        <p:spPr>
          <a:xfrm>
            <a:off x="6399871" y="5787608"/>
            <a:ext cx="3703327" cy="646331"/>
          </a:xfrm>
          <a:prstGeom prst="rect">
            <a:avLst/>
          </a:prstGeom>
          <a:noFill/>
        </p:spPr>
        <p:txBody>
          <a:bodyPr wrap="square">
            <a:spAutoFit/>
          </a:bodyPr>
          <a:lstStyle/>
          <a:p>
            <a:pPr marL="0" marR="0">
              <a:spcBef>
                <a:spcPts val="0"/>
              </a:spcBef>
              <a:spcAft>
                <a:spcPts val="0"/>
              </a:spcAft>
            </a:pPr>
            <a:r>
              <a:rPr lang="en-CA">
                <a:effectLst/>
                <a:latin typeface="Arial" panose="020B0604020202020204" pitchFamily="34" charset="0"/>
                <a:ea typeface="Calibri" panose="020F0502020204030204" pitchFamily="34" charset="0"/>
                <a:cs typeface="Arial" panose="020B0604020202020204" pitchFamily="34" charset="0"/>
              </a:rPr>
              <a:t>519-383-8331</a:t>
            </a:r>
            <a:endParaRPr lang="en-US">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a:effectLst/>
                <a:latin typeface="Arial" panose="020B0604020202020204" pitchFamily="34" charset="0"/>
                <a:ea typeface="Calibri" panose="020F0502020204030204" pitchFamily="34" charset="0"/>
                <a:cs typeface="Arial" panose="020B0604020202020204" pitchFamily="34" charset="0"/>
              </a:rPr>
              <a:t>www.lambtonpublichealth.ca</a:t>
            </a:r>
            <a:endParaRPr lang="en-US">
              <a:effectLst/>
              <a:latin typeface="Arial" panose="020B0604020202020204" pitchFamily="34" charset="0"/>
              <a:ea typeface="Calibri" panose="020F0502020204030204" pitchFamily="34" charset="0"/>
              <a:cs typeface="Arial" panose="020B0604020202020204" pitchFamily="34" charset="0"/>
            </a:endParaRPr>
          </a:p>
        </p:txBody>
      </p:sp>
      <p:pic>
        <p:nvPicPr>
          <p:cNvPr id="18" name="Audio 17">
            <a:hlinkClick r:id="" action="ppaction://media"/>
            <a:extLst>
              <a:ext uri="{FF2B5EF4-FFF2-40B4-BE49-F238E27FC236}">
                <a16:creationId xmlns:a16="http://schemas.microsoft.com/office/drawing/2014/main" id="{6EC70ED9-BBEF-1443-1216-2F30BFEBE3C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893815"/>
      </p:ext>
    </p:extLst>
  </p:cSld>
  <p:clrMapOvr>
    <a:masterClrMapping/>
  </p:clrMapOvr>
  <mc:AlternateContent xmlns:mc="http://schemas.openxmlformats.org/markup-compatibility/2006">
    <mc:Choice xmlns:p14="http://schemas.microsoft.com/office/powerpoint/2010/main" Requires="p14">
      <p:transition spd="slow" p14:dur="2000" advTm="28616"/>
    </mc:Choice>
    <mc:Fallback>
      <p:transition spd="slow" advTm="28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2</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1">
            <a:extLst>
              <a:ext uri="{FF2B5EF4-FFF2-40B4-BE49-F238E27FC236}">
                <a16:creationId xmlns:a16="http://schemas.microsoft.com/office/drawing/2014/main" id="{9706C217-1F50-0B2A-04A3-6EE02D9B18DD}"/>
              </a:ext>
            </a:extLst>
          </p:cNvPr>
          <p:cNvSpPr txBox="1">
            <a:spLocks noGrp="1"/>
          </p:cNvSpPr>
          <p:nvPr>
            <p:ph type="title" idx="4294967295"/>
          </p:nvPr>
        </p:nvSpPr>
        <p:spPr>
          <a:xfrm>
            <a:off x="958839" y="1395849"/>
            <a:ext cx="9779183" cy="17444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Overview</a:t>
            </a:r>
          </a:p>
        </p:txBody>
      </p:sp>
      <p:graphicFrame>
        <p:nvGraphicFramePr>
          <p:cNvPr id="6" name="Table 5">
            <a:extLst>
              <a:ext uri="{FF2B5EF4-FFF2-40B4-BE49-F238E27FC236}">
                <a16:creationId xmlns:a16="http://schemas.microsoft.com/office/drawing/2014/main" id="{4F8DA92F-26C5-8D47-6B17-9E2B966AFFC2}"/>
              </a:ext>
            </a:extLst>
          </p:cNvPr>
          <p:cNvGraphicFramePr>
            <a:graphicFrameLocks noGrp="1"/>
          </p:cNvGraphicFramePr>
          <p:nvPr>
            <p:extLst>
              <p:ext uri="{D42A27DB-BD31-4B8C-83A1-F6EECF244321}">
                <p14:modId xmlns:p14="http://schemas.microsoft.com/office/powerpoint/2010/main" val="3703788002"/>
              </p:ext>
            </p:extLst>
          </p:nvPr>
        </p:nvGraphicFramePr>
        <p:xfrm>
          <a:off x="1022361" y="2268056"/>
          <a:ext cx="7699608" cy="3740286"/>
        </p:xfrm>
        <a:graphic>
          <a:graphicData uri="http://schemas.openxmlformats.org/drawingml/2006/table">
            <a:tbl>
              <a:tblPr firstRow="1" bandRow="1">
                <a:tableStyleId>{8799B23B-EC83-4686-B30A-512413B5E67A}</a:tableStyleId>
              </a:tblPr>
              <a:tblGrid>
                <a:gridCol w="7699608">
                  <a:extLst>
                    <a:ext uri="{9D8B030D-6E8A-4147-A177-3AD203B41FA5}">
                      <a16:colId xmlns:a16="http://schemas.microsoft.com/office/drawing/2014/main" val="2421515660"/>
                    </a:ext>
                  </a:extLst>
                </a:gridCol>
              </a:tblGrid>
              <a:tr h="623381">
                <a:tc>
                  <a:txBody>
                    <a:bodyPr/>
                    <a:lstStyle/>
                    <a:p>
                      <a:r>
                        <a:rPr lang="en-US" sz="2800" b="0">
                          <a:solidFill>
                            <a:schemeClr val="tx1"/>
                          </a:solidFill>
                          <a:latin typeface="Arial" panose="020B0604020202020204" pitchFamily="34" charset="0"/>
                          <a:cs typeface="Arial" panose="020B0604020202020204" pitchFamily="34" charset="0"/>
                        </a:rPr>
                        <a:t>Purpose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3689877500"/>
                  </a:ext>
                </a:extLst>
              </a:tr>
              <a:tr h="623381">
                <a:tc>
                  <a:txBody>
                    <a:bodyPr/>
                    <a:lstStyle/>
                    <a:p>
                      <a:r>
                        <a:rPr lang="en-US" sz="2800">
                          <a:latin typeface="Arial" panose="020B0604020202020204" pitchFamily="34" charset="0"/>
                          <a:cs typeface="Arial" panose="020B0604020202020204" pitchFamily="34" charset="0"/>
                        </a:rPr>
                        <a:t>Influence of Diet Culture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725727541"/>
                  </a:ext>
                </a:extLst>
              </a:tr>
              <a:tr h="623381">
                <a:tc>
                  <a:txBody>
                    <a:bodyPr/>
                    <a:lstStyle/>
                    <a:p>
                      <a:r>
                        <a:rPr lang="en-US" sz="2800">
                          <a:latin typeface="Arial" panose="020B0604020202020204" pitchFamily="34" charset="0"/>
                          <a:cs typeface="Arial" panose="020B0604020202020204" pitchFamily="34" charset="0"/>
                        </a:rPr>
                        <a:t>What is Food Neutrality?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2873583026"/>
                  </a:ext>
                </a:extLst>
              </a:tr>
              <a:tr h="623381">
                <a:tc>
                  <a:txBody>
                    <a:bodyPr/>
                    <a:lstStyle/>
                    <a:p>
                      <a:r>
                        <a:rPr lang="en-US" sz="2800">
                          <a:latin typeface="Arial" panose="020B0604020202020204" pitchFamily="34" charset="0"/>
                          <a:cs typeface="Arial" panose="020B0604020202020204" pitchFamily="34" charset="0"/>
                        </a:rPr>
                        <a:t>Why Schools?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2128750752"/>
                  </a:ext>
                </a:extLst>
              </a:tr>
              <a:tr h="623381">
                <a:tc>
                  <a:txBody>
                    <a:bodyPr/>
                    <a:lstStyle/>
                    <a:p>
                      <a:r>
                        <a:rPr lang="en-US" sz="2800">
                          <a:latin typeface="Arial" panose="020B0604020202020204" pitchFamily="34" charset="0"/>
                          <a:cs typeface="Arial" panose="020B0604020202020204" pitchFamily="34" charset="0"/>
                        </a:rPr>
                        <a:t>Ways to Incorporate Food Neutral Elements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3017041966"/>
                  </a:ext>
                </a:extLst>
              </a:tr>
              <a:tr h="623381">
                <a:tc>
                  <a:txBody>
                    <a:bodyPr/>
                    <a:lstStyle/>
                    <a:p>
                      <a:r>
                        <a:rPr lang="en-US" sz="2800">
                          <a:latin typeface="Arial" panose="020B0604020202020204" pitchFamily="34" charset="0"/>
                          <a:cs typeface="Arial" panose="020B0604020202020204" pitchFamily="34" charset="0"/>
                        </a:rPr>
                        <a:t>Curriculum Resources and Supports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1892235356"/>
                  </a:ext>
                </a:extLst>
              </a:tr>
            </a:tbl>
          </a:graphicData>
        </a:graphic>
      </p:graphicFrame>
      <p:pic>
        <p:nvPicPr>
          <p:cNvPr id="24" name="Audio 23">
            <a:hlinkClick r:id="" action="ppaction://media"/>
            <a:extLst>
              <a:ext uri="{FF2B5EF4-FFF2-40B4-BE49-F238E27FC236}">
                <a16:creationId xmlns:a16="http://schemas.microsoft.com/office/drawing/2014/main" id="{2EBEA6D8-34D4-D7F8-737C-E73B3C4CB2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0157064"/>
      </p:ext>
    </p:extLst>
  </p:cSld>
  <p:clrMapOvr>
    <a:masterClrMapping/>
  </p:clrMapOvr>
  <mc:AlternateContent xmlns:mc="http://schemas.openxmlformats.org/markup-compatibility/2006">
    <mc:Choice xmlns:p14="http://schemas.microsoft.com/office/powerpoint/2010/main" Requires="p14">
      <p:transition spd="slow" p14:dur="2000" advTm="18359"/>
    </mc:Choice>
    <mc:Fallback>
      <p:transition spd="slow" advTm="1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3</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6" name="Title 1">
            <a:extLst>
              <a:ext uri="{FF2B5EF4-FFF2-40B4-BE49-F238E27FC236}">
                <a16:creationId xmlns:a16="http://schemas.microsoft.com/office/drawing/2014/main" id="{B783CD07-64C1-E6AA-2F46-AD1246AEB8C1}"/>
              </a:ext>
            </a:extLst>
          </p:cNvPr>
          <p:cNvSpPr txBox="1">
            <a:spLocks noGrp="1"/>
          </p:cNvSpPr>
          <p:nvPr>
            <p:ph type="title" idx="4294967295"/>
          </p:nvPr>
        </p:nvSpPr>
        <p:spPr>
          <a:xfrm>
            <a:off x="1166087" y="655453"/>
            <a:ext cx="9779183" cy="16008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Purpose of the Presentation</a:t>
            </a:r>
          </a:p>
        </p:txBody>
      </p:sp>
      <p:graphicFrame>
        <p:nvGraphicFramePr>
          <p:cNvPr id="5" name="Table 4">
            <a:extLst>
              <a:ext uri="{FF2B5EF4-FFF2-40B4-BE49-F238E27FC236}">
                <a16:creationId xmlns:a16="http://schemas.microsoft.com/office/drawing/2014/main" id="{B6DBC621-AA4E-6BA4-CB12-C9E420EF0FF3}"/>
              </a:ext>
            </a:extLst>
          </p:cNvPr>
          <p:cNvGraphicFramePr>
            <a:graphicFrameLocks noGrp="1"/>
          </p:cNvGraphicFramePr>
          <p:nvPr>
            <p:extLst>
              <p:ext uri="{D42A27DB-BD31-4B8C-83A1-F6EECF244321}">
                <p14:modId xmlns:p14="http://schemas.microsoft.com/office/powerpoint/2010/main" val="1044585052"/>
              </p:ext>
            </p:extLst>
          </p:nvPr>
        </p:nvGraphicFramePr>
        <p:xfrm>
          <a:off x="1294227" y="2721340"/>
          <a:ext cx="8651631" cy="3436935"/>
        </p:xfrm>
        <a:graphic>
          <a:graphicData uri="http://schemas.openxmlformats.org/drawingml/2006/table">
            <a:tbl>
              <a:tblPr firstRow="1" bandRow="1">
                <a:tableStyleId>{5C22544A-7EE6-4342-B048-85BDC9FD1C3A}</a:tableStyleId>
              </a:tblPr>
              <a:tblGrid>
                <a:gridCol w="8651631">
                  <a:extLst>
                    <a:ext uri="{9D8B030D-6E8A-4147-A177-3AD203B41FA5}">
                      <a16:colId xmlns:a16="http://schemas.microsoft.com/office/drawing/2014/main" val="3012082385"/>
                    </a:ext>
                  </a:extLst>
                </a:gridCol>
              </a:tblGrid>
              <a:tr h="1145645">
                <a:tc>
                  <a:txBody>
                    <a:bodyPr/>
                    <a:lstStyle/>
                    <a:p>
                      <a:pPr marL="0" indent="0">
                        <a:buFont typeface="Arial" panose="020B0604020202020204" pitchFamily="34" charset="0"/>
                        <a:buNone/>
                      </a:pPr>
                      <a:r>
                        <a:rPr lang="en-US" sz="2400" b="0">
                          <a:solidFill>
                            <a:schemeClr val="tx1"/>
                          </a:solidFill>
                          <a:latin typeface="Arial" panose="020B0604020202020204" pitchFamily="34" charset="0"/>
                          <a:cs typeface="Arial" panose="020B0604020202020204" pitchFamily="34" charset="0"/>
                        </a:rPr>
                        <a:t>Provide guidance for educators to create supportive nutrition environments within school settings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3810451041"/>
                  </a:ext>
                </a:extLst>
              </a:tr>
              <a:tr h="1145645">
                <a:tc>
                  <a:txBody>
                    <a:bodyPr/>
                    <a:lstStyle/>
                    <a:p>
                      <a:pPr marL="0" indent="0">
                        <a:buFont typeface="Arial" panose="020B0604020202020204" pitchFamily="34" charset="0"/>
                        <a:buNone/>
                      </a:pPr>
                      <a:r>
                        <a:rPr lang="en-US" sz="2400">
                          <a:latin typeface="Arial" panose="020B0604020202020204" pitchFamily="34" charset="0"/>
                          <a:cs typeface="Arial" panose="020B0604020202020204" pitchFamily="34" charset="0"/>
                        </a:rPr>
                        <a:t>Mitigate harm to students’ relationships with food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1183397022"/>
                  </a:ext>
                </a:extLst>
              </a:tr>
              <a:tr h="1145645">
                <a:tc>
                  <a:txBody>
                    <a:bodyPr/>
                    <a:lstStyle/>
                    <a:p>
                      <a:pPr marL="0" indent="0">
                        <a:buFont typeface="Arial" panose="020B0604020202020204" pitchFamily="34" charset="0"/>
                        <a:buNone/>
                      </a:pPr>
                      <a:r>
                        <a:rPr lang="en-US" sz="2400">
                          <a:latin typeface="Arial" panose="020B0604020202020204" pitchFamily="34" charset="0"/>
                          <a:cs typeface="Arial" panose="020B0604020202020204" pitchFamily="34" charset="0"/>
                        </a:rPr>
                        <a:t>Provide resources for age-appropriate approaches to food and nutrition education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E2E9"/>
                    </a:solidFill>
                  </a:tcPr>
                </a:tc>
                <a:extLst>
                  <a:ext uri="{0D108BD9-81ED-4DB2-BD59-A6C34878D82A}">
                    <a16:rowId xmlns:a16="http://schemas.microsoft.com/office/drawing/2014/main" val="3036480130"/>
                  </a:ext>
                </a:extLst>
              </a:tr>
            </a:tbl>
          </a:graphicData>
        </a:graphic>
      </p:graphicFrame>
      <p:pic>
        <p:nvPicPr>
          <p:cNvPr id="28" name="Audio 27">
            <a:hlinkClick r:id="" action="ppaction://media"/>
            <a:extLst>
              <a:ext uri="{FF2B5EF4-FFF2-40B4-BE49-F238E27FC236}">
                <a16:creationId xmlns:a16="http://schemas.microsoft.com/office/drawing/2014/main" id="{96D22785-06AE-507E-528F-EBA9985299C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0551550"/>
      </p:ext>
    </p:extLst>
  </p:cSld>
  <p:clrMapOvr>
    <a:masterClrMapping/>
  </p:clrMapOvr>
  <mc:AlternateContent xmlns:mc="http://schemas.openxmlformats.org/markup-compatibility/2006">
    <mc:Choice xmlns:p14="http://schemas.microsoft.com/office/powerpoint/2010/main" Requires="p14">
      <p:transition spd="slow" p14:dur="2000" advTm="32199"/>
    </mc:Choice>
    <mc:Fallback>
      <p:transition spd="slow" advTm="3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4</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2" name="Title 1">
            <a:extLst>
              <a:ext uri="{FF2B5EF4-FFF2-40B4-BE49-F238E27FC236}">
                <a16:creationId xmlns:a16="http://schemas.microsoft.com/office/drawing/2014/main" id="{3814CA5F-95CA-EE30-B326-BDBA1A97DA94}"/>
              </a:ext>
            </a:extLst>
          </p:cNvPr>
          <p:cNvSpPr txBox="1">
            <a:spLocks noGrp="1"/>
          </p:cNvSpPr>
          <p:nvPr>
            <p:ph type="title" idx="4294967295"/>
          </p:nvPr>
        </p:nvSpPr>
        <p:spPr>
          <a:xfrm>
            <a:off x="2695159" y="1395848"/>
            <a:ext cx="6801677" cy="1090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Land Acknowledgement</a:t>
            </a:r>
          </a:p>
        </p:txBody>
      </p:sp>
      <p:sp>
        <p:nvSpPr>
          <p:cNvPr id="6" name="Content Placeholder 3">
            <a:extLst>
              <a:ext uri="{FF2B5EF4-FFF2-40B4-BE49-F238E27FC236}">
                <a16:creationId xmlns:a16="http://schemas.microsoft.com/office/drawing/2014/main" id="{41EE63EE-F63B-CFCA-5862-6CE6ED1B4C1A}"/>
              </a:ext>
            </a:extLst>
          </p:cNvPr>
          <p:cNvSpPr txBox="1">
            <a:spLocks/>
          </p:cNvSpPr>
          <p:nvPr/>
        </p:nvSpPr>
        <p:spPr>
          <a:xfrm>
            <a:off x="896459" y="2687440"/>
            <a:ext cx="10399076" cy="3467564"/>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4200">
                <a:highlight>
                  <a:srgbClr val="FFFFFF"/>
                </a:highlight>
                <a:latin typeface="Arial" panose="020B0604020202020204" pitchFamily="34" charset="0"/>
                <a:cs typeface="Arial" panose="020B0604020202020204" pitchFamily="34" charset="0"/>
              </a:rPr>
              <a:t>We acknowledge that the land on which we live and work is part of the ancestral land of the Ojibwe, Chippewa, Odawa, and Potawatomi peoples, referred to collectively as the Anishinaabeg. It is through the connection of the Anishinaabeg with the spirit of the land, water and air that we recognize their unique cultures, traditions, and values. Together as treaty people, we have a shared responsibility to act with respect for the environment that sustains all life, protecting the future for those generations to come.</a:t>
            </a:r>
            <a:endParaRPr lang="en-US" sz="4200" b="1">
              <a:solidFill>
                <a:srgbClr val="656565"/>
              </a:solidFill>
              <a:highlight>
                <a:srgbClr val="FFFFFF"/>
              </a:highlight>
              <a:latin typeface="Arial" panose="020B0604020202020204" pitchFamily="34" charset="0"/>
              <a:cs typeface="Arial" panose="020B0604020202020204" pitchFamily="34" charset="0"/>
            </a:endParaRPr>
          </a:p>
          <a:p>
            <a:pPr marL="0" indent="0">
              <a:buNone/>
            </a:pPr>
            <a:endParaRPr lang="en-US"/>
          </a:p>
        </p:txBody>
      </p:sp>
      <p:pic>
        <p:nvPicPr>
          <p:cNvPr id="19" name="Audio 18">
            <a:hlinkClick r:id="" action="ppaction://media"/>
            <a:extLst>
              <a:ext uri="{FF2B5EF4-FFF2-40B4-BE49-F238E27FC236}">
                <a16:creationId xmlns:a16="http://schemas.microsoft.com/office/drawing/2014/main" id="{BF57D9B3-E28C-ACC8-D3E7-B00C1CDD544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7771904"/>
      </p:ext>
    </p:extLst>
  </p:cSld>
  <p:clrMapOvr>
    <a:masterClrMapping/>
  </p:clrMapOvr>
  <mc:AlternateContent xmlns:mc="http://schemas.openxmlformats.org/markup-compatibility/2006">
    <mc:Choice xmlns:p14="http://schemas.microsoft.com/office/powerpoint/2010/main" Requires="p14">
      <p:transition spd="slow" p14:dur="2000" advTm="34588"/>
    </mc:Choice>
    <mc:Fallback>
      <p:transition spd="slow" advTm="3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5</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6" name="Title 1">
            <a:extLst>
              <a:ext uri="{FF2B5EF4-FFF2-40B4-BE49-F238E27FC236}">
                <a16:creationId xmlns:a16="http://schemas.microsoft.com/office/drawing/2014/main" id="{581EBA4B-42FD-334D-BEFF-0148F822E570}"/>
              </a:ext>
            </a:extLst>
          </p:cNvPr>
          <p:cNvSpPr txBox="1">
            <a:spLocks noGrp="1"/>
          </p:cNvSpPr>
          <p:nvPr>
            <p:ph type="title" idx="4294967295"/>
          </p:nvPr>
        </p:nvSpPr>
        <p:spPr>
          <a:xfrm>
            <a:off x="828463" y="948717"/>
            <a:ext cx="9779183" cy="16008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What is Diet Culture?</a:t>
            </a:r>
          </a:p>
        </p:txBody>
      </p:sp>
      <p:sp>
        <p:nvSpPr>
          <p:cNvPr id="5" name="TextBox 4">
            <a:extLst>
              <a:ext uri="{FF2B5EF4-FFF2-40B4-BE49-F238E27FC236}">
                <a16:creationId xmlns:a16="http://schemas.microsoft.com/office/drawing/2014/main" id="{4F130988-413F-915E-2416-AFDB8E8324B5}"/>
              </a:ext>
            </a:extLst>
          </p:cNvPr>
          <p:cNvSpPr txBox="1"/>
          <p:nvPr/>
        </p:nvSpPr>
        <p:spPr>
          <a:xfrm>
            <a:off x="444178" y="3314546"/>
            <a:ext cx="2377440" cy="201168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400">
                <a:latin typeface="Arial" panose="020B0604020202020204" pitchFamily="34" charset="0"/>
                <a:cs typeface="Arial" panose="020B0604020202020204" pitchFamily="34" charset="0"/>
              </a:rPr>
              <a:t>Equates thinness with goodness and health</a:t>
            </a:r>
          </a:p>
        </p:txBody>
      </p:sp>
      <p:sp>
        <p:nvSpPr>
          <p:cNvPr id="7" name="TextBox 6">
            <a:extLst>
              <a:ext uri="{FF2B5EF4-FFF2-40B4-BE49-F238E27FC236}">
                <a16:creationId xmlns:a16="http://schemas.microsoft.com/office/drawing/2014/main" id="{B2A329F0-2F76-053B-D833-92592349FB9C}"/>
              </a:ext>
            </a:extLst>
          </p:cNvPr>
          <p:cNvSpPr txBox="1"/>
          <p:nvPr/>
        </p:nvSpPr>
        <p:spPr>
          <a:xfrm>
            <a:off x="3316834" y="3332332"/>
            <a:ext cx="2377440" cy="201168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400">
                <a:latin typeface="Arial" panose="020B0604020202020204" pitchFamily="34" charset="0"/>
                <a:cs typeface="Arial" panose="020B0604020202020204" pitchFamily="34" charset="0"/>
              </a:rPr>
              <a:t>Promotes weight loss as a form of achieving status</a:t>
            </a:r>
          </a:p>
        </p:txBody>
      </p:sp>
      <p:sp>
        <p:nvSpPr>
          <p:cNvPr id="8" name="TextBox 7">
            <a:extLst>
              <a:ext uri="{FF2B5EF4-FFF2-40B4-BE49-F238E27FC236}">
                <a16:creationId xmlns:a16="http://schemas.microsoft.com/office/drawing/2014/main" id="{F33C6DE6-8F0B-7D19-823D-A329DCBDF521}"/>
              </a:ext>
            </a:extLst>
          </p:cNvPr>
          <p:cNvSpPr txBox="1"/>
          <p:nvPr/>
        </p:nvSpPr>
        <p:spPr>
          <a:xfrm>
            <a:off x="6267596" y="3332332"/>
            <a:ext cx="2377440" cy="201168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400">
                <a:latin typeface="Arial" panose="020B0604020202020204" pitchFamily="34" charset="0"/>
                <a:cs typeface="Arial" panose="020B0604020202020204" pitchFamily="34" charset="0"/>
              </a:rPr>
              <a:t>Values certain ways of eating over others</a:t>
            </a:r>
          </a:p>
        </p:txBody>
      </p:sp>
      <p:sp>
        <p:nvSpPr>
          <p:cNvPr id="10" name="TextBox 9">
            <a:extLst>
              <a:ext uri="{FF2B5EF4-FFF2-40B4-BE49-F238E27FC236}">
                <a16:creationId xmlns:a16="http://schemas.microsoft.com/office/drawing/2014/main" id="{2EF54F4A-7B68-0AAB-B692-7B5496D317A2}"/>
              </a:ext>
            </a:extLst>
          </p:cNvPr>
          <p:cNvSpPr txBox="1"/>
          <p:nvPr/>
        </p:nvSpPr>
        <p:spPr>
          <a:xfrm>
            <a:off x="9218358" y="3314546"/>
            <a:ext cx="2377440" cy="201168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400">
                <a:latin typeface="Arial" panose="020B0604020202020204" pitchFamily="34" charset="0"/>
                <a:cs typeface="Arial" panose="020B0604020202020204" pitchFamily="34" charset="0"/>
              </a:rPr>
              <a:t>Devalues bodies that do not fit the “image of health”</a:t>
            </a:r>
          </a:p>
        </p:txBody>
      </p:sp>
      <p:pic>
        <p:nvPicPr>
          <p:cNvPr id="37" name="Audio 36">
            <a:hlinkClick r:id="" action="ppaction://media"/>
            <a:extLst>
              <a:ext uri="{FF2B5EF4-FFF2-40B4-BE49-F238E27FC236}">
                <a16:creationId xmlns:a16="http://schemas.microsoft.com/office/drawing/2014/main" id="{A2A5283E-C2B1-2525-71E5-2E6D1BAFBE0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617827"/>
      </p:ext>
    </p:extLst>
  </p:cSld>
  <p:clrMapOvr>
    <a:masterClrMapping/>
  </p:clrMapOvr>
  <mc:AlternateContent xmlns:mc="http://schemas.openxmlformats.org/markup-compatibility/2006">
    <mc:Choice xmlns:p14="http://schemas.microsoft.com/office/powerpoint/2010/main" Requires="p14">
      <p:transition spd="slow" p14:dur="2000" advTm="106843"/>
    </mc:Choice>
    <mc:Fallback>
      <p:transition spd="slow" advTm="10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80383-5BE9-AF2A-6350-EC6B14D57FC0}"/>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6</a:t>
            </a:fld>
            <a:endParaRPr lang="en-US"/>
          </a:p>
        </p:txBody>
      </p:sp>
      <p:pic>
        <p:nvPicPr>
          <p:cNvPr id="4" name="Picture 3">
            <a:extLst>
              <a:ext uri="{FF2B5EF4-FFF2-40B4-BE49-F238E27FC236}">
                <a16:creationId xmlns:a16="http://schemas.microsoft.com/office/drawing/2014/main" id="{DE81799F-F4B5-14E7-4384-AF4F6D3786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6" name="Title 1">
            <a:extLst>
              <a:ext uri="{FF2B5EF4-FFF2-40B4-BE49-F238E27FC236}">
                <a16:creationId xmlns:a16="http://schemas.microsoft.com/office/drawing/2014/main" id="{671CF826-13CA-7475-8FB2-BD724F4E8E07}"/>
              </a:ext>
            </a:extLst>
          </p:cNvPr>
          <p:cNvSpPr txBox="1">
            <a:spLocks noGrp="1"/>
          </p:cNvSpPr>
          <p:nvPr>
            <p:ph type="title" idx="4294967295"/>
          </p:nvPr>
        </p:nvSpPr>
        <p:spPr>
          <a:xfrm>
            <a:off x="635000" y="1163605"/>
            <a:ext cx="114300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How does diet culture show up?</a:t>
            </a:r>
            <a:endPar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endParaRPr>
          </a:p>
        </p:txBody>
      </p:sp>
      <p:pic>
        <p:nvPicPr>
          <p:cNvPr id="8" name="Picture 7" descr="Children eating lunch in school">
            <a:extLst>
              <a:ext uri="{FF2B5EF4-FFF2-40B4-BE49-F238E27FC236}">
                <a16:creationId xmlns:a16="http://schemas.microsoft.com/office/drawing/2014/main" id="{0AABD30F-9D63-A023-4B4C-079A8F95BCBA}"/>
              </a:ext>
            </a:extLst>
          </p:cNvPr>
          <p:cNvPicPr>
            <a:picLocks noChangeAspect="1"/>
          </p:cNvPicPr>
          <p:nvPr/>
        </p:nvPicPr>
        <p:blipFill>
          <a:blip r:embed="rId6"/>
          <a:stretch>
            <a:fillRect/>
          </a:stretch>
        </p:blipFill>
        <p:spPr>
          <a:xfrm>
            <a:off x="744880" y="2513516"/>
            <a:ext cx="4854061" cy="3141696"/>
          </a:xfrm>
          <a:prstGeom prst="rect">
            <a:avLst/>
          </a:prstGeom>
        </p:spPr>
      </p:pic>
      <p:graphicFrame>
        <p:nvGraphicFramePr>
          <p:cNvPr id="5" name="Table 4">
            <a:extLst>
              <a:ext uri="{FF2B5EF4-FFF2-40B4-BE49-F238E27FC236}">
                <a16:creationId xmlns:a16="http://schemas.microsoft.com/office/drawing/2014/main" id="{7DA11AFC-A65F-844C-2BDE-E345D8130772}"/>
              </a:ext>
            </a:extLst>
          </p:cNvPr>
          <p:cNvGraphicFramePr>
            <a:graphicFrameLocks noGrp="1"/>
          </p:cNvGraphicFramePr>
          <p:nvPr>
            <p:extLst>
              <p:ext uri="{D42A27DB-BD31-4B8C-83A1-F6EECF244321}">
                <p14:modId xmlns:p14="http://schemas.microsoft.com/office/powerpoint/2010/main" val="3646009822"/>
              </p:ext>
            </p:extLst>
          </p:nvPr>
        </p:nvGraphicFramePr>
        <p:xfrm>
          <a:off x="6350000" y="2489168"/>
          <a:ext cx="4825143" cy="3521610"/>
        </p:xfrm>
        <a:graphic>
          <a:graphicData uri="http://schemas.openxmlformats.org/drawingml/2006/table">
            <a:tbl>
              <a:tblPr firstRow="1" bandRow="1">
                <a:tableStyleId>{5C22544A-7EE6-4342-B048-85BDC9FD1C3A}</a:tableStyleId>
              </a:tblPr>
              <a:tblGrid>
                <a:gridCol w="4825143">
                  <a:extLst>
                    <a:ext uri="{9D8B030D-6E8A-4147-A177-3AD203B41FA5}">
                      <a16:colId xmlns:a16="http://schemas.microsoft.com/office/drawing/2014/main" val="2681583139"/>
                    </a:ext>
                  </a:extLst>
                </a:gridCol>
              </a:tblGrid>
              <a:tr h="704322">
                <a:tc>
                  <a:txBody>
                    <a:bodyPr/>
                    <a:lstStyle/>
                    <a:p>
                      <a:r>
                        <a:rPr lang="en-US" sz="3200" b="0">
                          <a:solidFill>
                            <a:schemeClr val="tx1"/>
                          </a:solidFill>
                          <a:latin typeface="Arial" panose="020B0604020202020204" pitchFamily="34" charset="0"/>
                          <a:cs typeface="Arial" panose="020B0604020202020204" pitchFamily="34" charset="0"/>
                        </a:rPr>
                        <a:t>Weight-based Bullying</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5180506"/>
                  </a:ext>
                </a:extLst>
              </a:tr>
              <a:tr h="704322">
                <a:tc>
                  <a:txBody>
                    <a:bodyPr/>
                    <a:lstStyle/>
                    <a:p>
                      <a:r>
                        <a:rPr lang="en-US" sz="3200" b="0">
                          <a:latin typeface="Arial" panose="020B0604020202020204" pitchFamily="34" charset="0"/>
                          <a:cs typeface="Arial" panose="020B0604020202020204" pitchFamily="34" charset="0"/>
                        </a:rPr>
                        <a:t>Education</a:t>
                      </a: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8701378"/>
                  </a:ext>
                </a:extLst>
              </a:tr>
              <a:tr h="704322">
                <a:tc>
                  <a:txBody>
                    <a:bodyPr/>
                    <a:lstStyle/>
                    <a:p>
                      <a:r>
                        <a:rPr lang="en-US" sz="3200" b="0">
                          <a:latin typeface="Arial" panose="020B0604020202020204" pitchFamily="34" charset="0"/>
                          <a:cs typeface="Arial" panose="020B0604020202020204" pitchFamily="34" charset="0"/>
                        </a:rPr>
                        <a:t>Feeding Practices</a:t>
                      </a: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802381"/>
                  </a:ext>
                </a:extLst>
              </a:tr>
              <a:tr h="704322">
                <a:tc>
                  <a:txBody>
                    <a:bodyPr/>
                    <a:lstStyle/>
                    <a:p>
                      <a:r>
                        <a:rPr lang="en-US" sz="3200" b="0">
                          <a:latin typeface="Arial" panose="020B0604020202020204" pitchFamily="34" charset="0"/>
                          <a:cs typeface="Arial" panose="020B0604020202020204" pitchFamily="34" charset="0"/>
                        </a:rPr>
                        <a:t>Peer/Adult Influence</a:t>
                      </a: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162106"/>
                  </a:ext>
                </a:extLst>
              </a:tr>
              <a:tr h="704322">
                <a:tc>
                  <a:txBody>
                    <a:bodyPr/>
                    <a:lstStyle/>
                    <a:p>
                      <a:r>
                        <a:rPr lang="en-US" sz="3200" b="0">
                          <a:latin typeface="Arial" panose="020B0604020202020204" pitchFamily="34" charset="0"/>
                          <a:cs typeface="Arial" panose="020B0604020202020204" pitchFamily="34" charset="0"/>
                        </a:rPr>
                        <a:t>Media</a:t>
                      </a:r>
                    </a:p>
                  </a:txBody>
                  <a:tcPr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973304"/>
                  </a:ext>
                </a:extLst>
              </a:tr>
            </a:tbl>
          </a:graphicData>
        </a:graphic>
      </p:graphicFrame>
      <p:pic>
        <p:nvPicPr>
          <p:cNvPr id="30" name="Audio 29">
            <a:hlinkClick r:id="" action="ppaction://media"/>
            <a:extLst>
              <a:ext uri="{FF2B5EF4-FFF2-40B4-BE49-F238E27FC236}">
                <a16:creationId xmlns:a16="http://schemas.microsoft.com/office/drawing/2014/main" id="{F6F6A510-3C8F-119A-D102-C78215BDA8B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5018142"/>
      </p:ext>
    </p:extLst>
  </p:cSld>
  <p:clrMapOvr>
    <a:masterClrMapping/>
  </p:clrMapOvr>
  <mc:AlternateContent xmlns:mc="http://schemas.openxmlformats.org/markup-compatibility/2006">
    <mc:Choice xmlns:p14="http://schemas.microsoft.com/office/powerpoint/2010/main" Requires="p14">
      <p:transition spd="slow" p14:dur="2000" advTm="44640"/>
    </mc:Choice>
    <mc:Fallback>
      <p:transition spd="slow" advTm="4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D844-DA86-F28F-1323-185B7BBBFDD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310AFA-85A5-2413-1D1F-15A8FBD1684A}"/>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7</a:t>
            </a:fld>
            <a:endParaRPr lang="en-US"/>
          </a:p>
        </p:txBody>
      </p:sp>
      <p:pic>
        <p:nvPicPr>
          <p:cNvPr id="4" name="Picture 3">
            <a:extLst>
              <a:ext uri="{FF2B5EF4-FFF2-40B4-BE49-F238E27FC236}">
                <a16:creationId xmlns:a16="http://schemas.microsoft.com/office/drawing/2014/main" id="{878E767C-1A2C-A03B-38D0-DC4E0B20D87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E1663C42-3D00-43D4-CD57-4851F43FEB9C}"/>
              </a:ext>
            </a:extLst>
          </p:cNvPr>
          <p:cNvSpPr txBox="1">
            <a:spLocks noGrp="1"/>
          </p:cNvSpPr>
          <p:nvPr>
            <p:ph type="title" idx="4294967295"/>
          </p:nvPr>
        </p:nvSpPr>
        <p:spPr>
          <a:xfrm>
            <a:off x="543951" y="610830"/>
            <a:ext cx="9779183" cy="15700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Impact of Diet Culture on Kids</a:t>
            </a:r>
          </a:p>
        </p:txBody>
      </p:sp>
      <p:sp>
        <p:nvSpPr>
          <p:cNvPr id="6" name="Content Placeholder 2">
            <a:extLst>
              <a:ext uri="{FF2B5EF4-FFF2-40B4-BE49-F238E27FC236}">
                <a16:creationId xmlns:a16="http://schemas.microsoft.com/office/drawing/2014/main" id="{F3E2A28E-6D05-2660-5ACC-472DFE4D5A39}"/>
              </a:ext>
            </a:extLst>
          </p:cNvPr>
          <p:cNvSpPr txBox="1">
            <a:spLocks/>
          </p:cNvSpPr>
          <p:nvPr/>
        </p:nvSpPr>
        <p:spPr>
          <a:xfrm>
            <a:off x="543951" y="2602357"/>
            <a:ext cx="9964615" cy="3195788"/>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pPr>
            <a:r>
              <a:rPr lang="en-US" sz="2600">
                <a:latin typeface="Arial" panose="020B0604020202020204" pitchFamily="34" charset="0"/>
                <a:cs typeface="Arial" panose="020B0604020202020204" pitchFamily="34" charset="0"/>
              </a:rPr>
              <a:t>Promotes misinformation about food, bodies and health</a:t>
            </a:r>
          </a:p>
          <a:p>
            <a:pPr marL="457200" indent="-457200">
              <a:spcAft>
                <a:spcPts val="1200"/>
              </a:spcAft>
            </a:pPr>
            <a:r>
              <a:rPr lang="en-US" sz="2600">
                <a:latin typeface="Arial" panose="020B0604020202020204" pitchFamily="34" charset="0"/>
                <a:cs typeface="Arial" panose="020B0604020202020204" pitchFamily="34" charset="0"/>
              </a:rPr>
              <a:t>Pressures to conform to thin ideal</a:t>
            </a:r>
          </a:p>
          <a:p>
            <a:pPr marL="457200" indent="-457200">
              <a:spcAft>
                <a:spcPts val="1200"/>
              </a:spcAft>
            </a:pPr>
            <a:r>
              <a:rPr lang="en-US" sz="2600">
                <a:latin typeface="Arial" panose="020B0604020202020204" pitchFamily="34" charset="0"/>
                <a:cs typeface="Arial" panose="020B0604020202020204" pitchFamily="34" charset="0"/>
              </a:rPr>
              <a:t>Increases risk of eating disorder and disordered eating</a:t>
            </a:r>
            <a:r>
              <a:rPr lang="en-US" sz="2600" baseline="30000">
                <a:latin typeface="Arial" panose="020B0604020202020204" pitchFamily="34" charset="0"/>
                <a:cs typeface="Arial" panose="020B0604020202020204" pitchFamily="34" charset="0"/>
              </a:rPr>
              <a:t>1</a:t>
            </a:r>
          </a:p>
          <a:p>
            <a:pPr marL="457200" indent="-457200">
              <a:spcAft>
                <a:spcPts val="1200"/>
              </a:spcAft>
            </a:pPr>
            <a:r>
              <a:rPr lang="en-US" sz="2600">
                <a:latin typeface="Arial" panose="020B0604020202020204" pitchFamily="34" charset="0"/>
                <a:cs typeface="Arial" panose="020B0604020202020204" pitchFamily="34" charset="0"/>
              </a:rPr>
              <a:t>Increases body image concerns</a:t>
            </a:r>
          </a:p>
          <a:p>
            <a:pPr marL="457200" indent="-457200">
              <a:spcAft>
                <a:spcPts val="1200"/>
              </a:spcAft>
            </a:pPr>
            <a:r>
              <a:rPr lang="en-US" sz="2600">
                <a:latin typeface="Arial" panose="020B0604020202020204" pitchFamily="34" charset="0"/>
                <a:cs typeface="Arial" panose="020B0604020202020204" pitchFamily="34" charset="0"/>
              </a:rPr>
              <a:t>Leads to weight-based bullying and stigma for kids in larger bodies</a:t>
            </a:r>
            <a:r>
              <a:rPr lang="en-US" sz="2600" baseline="30000">
                <a:latin typeface="Arial" panose="020B0604020202020204" pitchFamily="34" charset="0"/>
                <a:cs typeface="Arial" panose="020B0604020202020204" pitchFamily="34" charset="0"/>
              </a:rPr>
              <a:t>2</a:t>
            </a:r>
            <a:r>
              <a:rPr lang="en-US" sz="2600">
                <a:latin typeface="Arial" panose="020B0604020202020204" pitchFamily="34" charset="0"/>
                <a:cs typeface="Arial" panose="020B0604020202020204" pitchFamily="34" charset="0"/>
              </a:rPr>
              <a:t> </a:t>
            </a:r>
            <a:endParaRPr lang="en-US" baseline="30000">
              <a:latin typeface="Arial" panose="020B0604020202020204" pitchFamily="34" charset="0"/>
              <a:cs typeface="Arial" panose="020B0604020202020204" pitchFamily="34" charset="0"/>
            </a:endParaRPr>
          </a:p>
          <a:p>
            <a:pPr marL="0" indent="0">
              <a:buNone/>
            </a:pPr>
            <a:endParaRPr lang="en-US" baseline="30000"/>
          </a:p>
        </p:txBody>
      </p:sp>
      <p:sp>
        <p:nvSpPr>
          <p:cNvPr id="10" name="TextBox 9">
            <a:extLst>
              <a:ext uri="{FF2B5EF4-FFF2-40B4-BE49-F238E27FC236}">
                <a16:creationId xmlns:a16="http://schemas.microsoft.com/office/drawing/2014/main" id="{7DC793E3-C675-2AE4-B3AA-7466693FA67F}"/>
              </a:ext>
            </a:extLst>
          </p:cNvPr>
          <p:cNvSpPr txBox="1"/>
          <p:nvPr/>
        </p:nvSpPr>
        <p:spPr>
          <a:xfrm>
            <a:off x="655319" y="5934670"/>
            <a:ext cx="9290539" cy="877163"/>
          </a:xfrm>
          <a:prstGeom prst="rect">
            <a:avLst/>
          </a:prstGeom>
          <a:noFill/>
        </p:spPr>
        <p:txBody>
          <a:bodyPr wrap="square" rtlCol="0">
            <a:spAutoFit/>
          </a:bodyPr>
          <a:lstStyle/>
          <a:p>
            <a:pPr marL="0" indent="0">
              <a:buNone/>
            </a:pPr>
            <a:r>
              <a:rPr lang="en-US" sz="1100">
                <a:latin typeface="Arial" panose="020B0604020202020204" pitchFamily="34" charset="0"/>
                <a:cs typeface="Arial" panose="020B0604020202020204" pitchFamily="34" charset="0"/>
              </a:rPr>
              <a:t>1. </a:t>
            </a:r>
            <a:r>
              <a:rPr lang="en-US" sz="1100" err="1">
                <a:latin typeface="Arial" panose="020B0604020202020204" pitchFamily="34" charset="0"/>
                <a:cs typeface="Arial" panose="020B0604020202020204" pitchFamily="34" charset="0"/>
              </a:rPr>
              <a:t>Tribole</a:t>
            </a:r>
            <a:r>
              <a:rPr lang="en-US" sz="1100">
                <a:latin typeface="Arial" panose="020B0604020202020204" pitchFamily="34" charset="0"/>
                <a:cs typeface="Arial" panose="020B0604020202020204" pitchFamily="34" charset="0"/>
              </a:rPr>
              <a:t>, Evelyn. Intuitive Eating, 4th Edition. St Martin’s Press, 2020</a:t>
            </a:r>
          </a:p>
          <a:p>
            <a:pPr marL="0" indent="0">
              <a:buNone/>
            </a:pPr>
            <a:r>
              <a:rPr lang="en-US" sz="1100">
                <a:latin typeface="Arial" panose="020B0604020202020204" pitchFamily="34" charset="0"/>
                <a:cs typeface="Arial" panose="020B0604020202020204" pitchFamily="34" charset="0"/>
              </a:rPr>
              <a:t>2. Janssen, I., Craig, W.M., Boyce, W.F. &amp; Pickett, W. (2004). Associations Between Overweight and Obesity With Bullying </a:t>
            </a:r>
            <a:r>
              <a:rPr lang="en-US" sz="1100" err="1">
                <a:latin typeface="Arial" panose="020B0604020202020204" pitchFamily="34" charset="0"/>
                <a:cs typeface="Arial" panose="020B0604020202020204" pitchFamily="34" charset="0"/>
              </a:rPr>
              <a:t>Behaviours</a:t>
            </a:r>
            <a:r>
              <a:rPr lang="en-US" sz="1100">
                <a:latin typeface="Arial" panose="020B0604020202020204" pitchFamily="34" charset="0"/>
                <a:cs typeface="Arial" panose="020B0604020202020204" pitchFamily="34" charset="0"/>
              </a:rPr>
              <a:t> in School-Age Children. Pediatrics, 113(5), 1187-1194.</a:t>
            </a:r>
            <a:endParaRPr lang="en-US" sz="1100" baseline="30000">
              <a:latin typeface="Arial" panose="020B0604020202020204" pitchFamily="34" charset="0"/>
              <a:cs typeface="Arial" panose="020B0604020202020204" pitchFamily="34" charset="0"/>
            </a:endParaRPr>
          </a:p>
          <a:p>
            <a:endParaRPr lang="en-US"/>
          </a:p>
        </p:txBody>
      </p:sp>
      <p:pic>
        <p:nvPicPr>
          <p:cNvPr id="21" name="Audio 20">
            <a:hlinkClick r:id="" action="ppaction://media"/>
            <a:extLst>
              <a:ext uri="{FF2B5EF4-FFF2-40B4-BE49-F238E27FC236}">
                <a16:creationId xmlns:a16="http://schemas.microsoft.com/office/drawing/2014/main" id="{56D6674B-26E0-197E-9C95-2E10F065B9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6057379"/>
      </p:ext>
    </p:extLst>
  </p:cSld>
  <p:clrMapOvr>
    <a:masterClrMapping/>
  </p:clrMapOvr>
  <mc:AlternateContent xmlns:mc="http://schemas.openxmlformats.org/markup-compatibility/2006">
    <mc:Choice xmlns:p14="http://schemas.microsoft.com/office/powerpoint/2010/main" Requires="p14">
      <p:transition spd="slow" p14:dur="2000" advTm="40266"/>
    </mc:Choice>
    <mc:Fallback>
      <p:transition spd="slow" advTm="4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D614-4519-44FA-AA87-0859DD347CE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B77D81-8C9C-AFB1-95DD-806BEE0ACA68}"/>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8</a:t>
            </a:fld>
            <a:endParaRPr lang="en-US"/>
          </a:p>
        </p:txBody>
      </p:sp>
      <p:pic>
        <p:nvPicPr>
          <p:cNvPr id="4" name="Picture 3">
            <a:extLst>
              <a:ext uri="{FF2B5EF4-FFF2-40B4-BE49-F238E27FC236}">
                <a16:creationId xmlns:a16="http://schemas.microsoft.com/office/drawing/2014/main" id="{12034A55-7238-53C1-81D2-2361880F267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Title 1">
            <a:extLst>
              <a:ext uri="{FF2B5EF4-FFF2-40B4-BE49-F238E27FC236}">
                <a16:creationId xmlns:a16="http://schemas.microsoft.com/office/drawing/2014/main" id="{F9762D54-4E4F-20A6-0D08-F34C023EC5AA}"/>
              </a:ext>
            </a:extLst>
          </p:cNvPr>
          <p:cNvSpPr txBox="1">
            <a:spLocks noGrp="1"/>
          </p:cNvSpPr>
          <p:nvPr>
            <p:ph type="title" idx="4294967295"/>
          </p:nvPr>
        </p:nvSpPr>
        <p:spPr>
          <a:xfrm>
            <a:off x="780905" y="1463007"/>
            <a:ext cx="10630190" cy="13106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The way we talk about food matters</a:t>
            </a:r>
          </a:p>
        </p:txBody>
      </p:sp>
      <p:pic>
        <p:nvPicPr>
          <p:cNvPr id="7" name="Content Placeholder 5" descr="People preparing food illustration">
            <a:extLst>
              <a:ext uri="{FF2B5EF4-FFF2-40B4-BE49-F238E27FC236}">
                <a16:creationId xmlns:a16="http://schemas.microsoft.com/office/drawing/2014/main" id="{D8EFD736-5153-634D-F907-D4B8F5552004}"/>
              </a:ext>
            </a:extLst>
          </p:cNvPr>
          <p:cNvPicPr>
            <a:picLocks noChangeAspect="1"/>
          </p:cNvPicPr>
          <p:nvPr/>
        </p:nvPicPr>
        <p:blipFill>
          <a:blip r:embed="rId6">
            <a:extLst>
              <a:ext uri="{28A0092B-C50C-407E-A947-70E740481C1C}">
                <a14:useLocalDpi xmlns:a14="http://schemas.microsoft.com/office/drawing/2010/main" val="0"/>
              </a:ext>
            </a:extLst>
          </a:blip>
          <a:srcRect t="10206"/>
          <a:stretch/>
        </p:blipFill>
        <p:spPr>
          <a:xfrm>
            <a:off x="358874" y="2154976"/>
            <a:ext cx="3042071" cy="3858756"/>
          </a:xfrm>
          <a:prstGeom prst="ellipse">
            <a:avLst/>
          </a:prstGeom>
        </p:spPr>
      </p:pic>
      <p:graphicFrame>
        <p:nvGraphicFramePr>
          <p:cNvPr id="6" name="Table 5">
            <a:extLst>
              <a:ext uri="{FF2B5EF4-FFF2-40B4-BE49-F238E27FC236}">
                <a16:creationId xmlns:a16="http://schemas.microsoft.com/office/drawing/2014/main" id="{4D6663BF-E1B0-D96C-4EA6-1F430CDEB019}"/>
              </a:ext>
            </a:extLst>
          </p:cNvPr>
          <p:cNvGraphicFramePr>
            <a:graphicFrameLocks noGrp="1"/>
          </p:cNvGraphicFramePr>
          <p:nvPr>
            <p:extLst>
              <p:ext uri="{D42A27DB-BD31-4B8C-83A1-F6EECF244321}">
                <p14:modId xmlns:p14="http://schemas.microsoft.com/office/powerpoint/2010/main" val="2522346078"/>
              </p:ext>
            </p:extLst>
          </p:nvPr>
        </p:nvGraphicFramePr>
        <p:xfrm>
          <a:off x="3581401" y="2489200"/>
          <a:ext cx="8014397" cy="3657600"/>
        </p:xfrm>
        <a:graphic>
          <a:graphicData uri="http://schemas.openxmlformats.org/drawingml/2006/table">
            <a:tbl>
              <a:tblPr firstRow="1" bandRow="1">
                <a:tableStyleId>{5C22544A-7EE6-4342-B048-85BDC9FD1C3A}</a:tableStyleId>
              </a:tblPr>
              <a:tblGrid>
                <a:gridCol w="8014397">
                  <a:extLst>
                    <a:ext uri="{9D8B030D-6E8A-4147-A177-3AD203B41FA5}">
                      <a16:colId xmlns:a16="http://schemas.microsoft.com/office/drawing/2014/main" val="1826555077"/>
                    </a:ext>
                  </a:extLst>
                </a:gridCol>
              </a:tblGrid>
              <a:tr h="731520">
                <a:tc>
                  <a:txBody>
                    <a:bodyPr/>
                    <a:lstStyle/>
                    <a:p>
                      <a:r>
                        <a:rPr lang="en-US" sz="2000" b="0">
                          <a:solidFill>
                            <a:schemeClr val="tx1"/>
                          </a:solidFill>
                          <a:latin typeface="Arial" panose="020B0604020202020204" pitchFamily="34" charset="0"/>
                          <a:cs typeface="Arial" panose="020B0604020202020204" pitchFamily="34" charset="0"/>
                        </a:rPr>
                        <a:t>Food preference and choices are different for everyone</a:t>
                      </a:r>
                    </a:p>
                  </a:txBody>
                  <a:tcPr anchor="ctr">
                    <a:solidFill>
                      <a:srgbClr val="B9E2E9"/>
                    </a:solidFill>
                  </a:tcPr>
                </a:tc>
                <a:extLst>
                  <a:ext uri="{0D108BD9-81ED-4DB2-BD59-A6C34878D82A}">
                    <a16:rowId xmlns:a16="http://schemas.microsoft.com/office/drawing/2014/main" val="3275499106"/>
                  </a:ext>
                </a:extLst>
              </a:tr>
              <a:tr h="731520">
                <a:tc>
                  <a:txBody>
                    <a:bodyPr/>
                    <a:lstStyle/>
                    <a:p>
                      <a:r>
                        <a:rPr lang="en-US" sz="2000">
                          <a:latin typeface="Arial" panose="020B0604020202020204" pitchFamily="34" charset="0"/>
                          <a:cs typeface="Arial" panose="020B0604020202020204" pitchFamily="34" charset="0"/>
                        </a:rPr>
                        <a:t>Emphasize the benefits of nutrition instead of fear-based messages</a:t>
                      </a:r>
                    </a:p>
                  </a:txBody>
                  <a:tcPr anchor="ctr">
                    <a:solidFill>
                      <a:srgbClr val="B9E2E9"/>
                    </a:solidFill>
                  </a:tcPr>
                </a:tc>
                <a:extLst>
                  <a:ext uri="{0D108BD9-81ED-4DB2-BD59-A6C34878D82A}">
                    <a16:rowId xmlns:a16="http://schemas.microsoft.com/office/drawing/2014/main" val="1255217380"/>
                  </a:ext>
                </a:extLst>
              </a:tr>
              <a:tr h="731520">
                <a:tc>
                  <a:txBody>
                    <a:bodyPr/>
                    <a:lstStyle/>
                    <a:p>
                      <a:r>
                        <a:rPr lang="en-US" sz="2000">
                          <a:latin typeface="Arial" panose="020B0604020202020204" pitchFamily="34" charset="0"/>
                          <a:cs typeface="Arial" panose="020B0604020202020204" pitchFamily="34" charset="0"/>
                        </a:rPr>
                        <a:t>Eating and food can create feelings of shame and guilt</a:t>
                      </a:r>
                    </a:p>
                  </a:txBody>
                  <a:tcPr anchor="ctr">
                    <a:solidFill>
                      <a:srgbClr val="B9E2E9"/>
                    </a:solidFill>
                  </a:tcPr>
                </a:tc>
                <a:extLst>
                  <a:ext uri="{0D108BD9-81ED-4DB2-BD59-A6C34878D82A}">
                    <a16:rowId xmlns:a16="http://schemas.microsoft.com/office/drawing/2014/main" val="1648015373"/>
                  </a:ext>
                </a:extLst>
              </a:tr>
              <a:tr h="731520">
                <a:tc>
                  <a:txBody>
                    <a:bodyPr/>
                    <a:lstStyle/>
                    <a:p>
                      <a:r>
                        <a:rPr lang="en-US" sz="2000">
                          <a:latin typeface="Arial" panose="020B0604020202020204" pitchFamily="34" charset="0"/>
                          <a:cs typeface="Arial" panose="020B0604020202020204" pitchFamily="34" charset="0"/>
                        </a:rPr>
                        <a:t>Some families have barriers to adopting healthy eating practices</a:t>
                      </a:r>
                    </a:p>
                  </a:txBody>
                  <a:tcPr anchor="ctr">
                    <a:solidFill>
                      <a:srgbClr val="B9E2E9"/>
                    </a:solidFill>
                  </a:tcPr>
                </a:tc>
                <a:extLst>
                  <a:ext uri="{0D108BD9-81ED-4DB2-BD59-A6C34878D82A}">
                    <a16:rowId xmlns:a16="http://schemas.microsoft.com/office/drawing/2014/main" val="3104830537"/>
                  </a:ext>
                </a:extLst>
              </a:tr>
              <a:tr h="731520">
                <a:tc>
                  <a:txBody>
                    <a:bodyPr/>
                    <a:lstStyle/>
                    <a:p>
                      <a:r>
                        <a:rPr lang="en-US" sz="2000">
                          <a:latin typeface="Arial" panose="020B0604020202020204" pitchFamily="34" charset="0"/>
                          <a:cs typeface="Arial" panose="020B0604020202020204" pitchFamily="34" charset="0"/>
                        </a:rPr>
                        <a:t>Healthy eating is a pattern – with a lot of variation</a:t>
                      </a:r>
                    </a:p>
                  </a:txBody>
                  <a:tcPr anchor="ctr">
                    <a:solidFill>
                      <a:srgbClr val="B9E2E9"/>
                    </a:solidFill>
                  </a:tcPr>
                </a:tc>
                <a:extLst>
                  <a:ext uri="{0D108BD9-81ED-4DB2-BD59-A6C34878D82A}">
                    <a16:rowId xmlns:a16="http://schemas.microsoft.com/office/drawing/2014/main" val="1337715797"/>
                  </a:ext>
                </a:extLst>
              </a:tr>
            </a:tbl>
          </a:graphicData>
        </a:graphic>
      </p:graphicFrame>
      <p:pic>
        <p:nvPicPr>
          <p:cNvPr id="26" name="Audio 25">
            <a:hlinkClick r:id="" action="ppaction://media"/>
            <a:extLst>
              <a:ext uri="{FF2B5EF4-FFF2-40B4-BE49-F238E27FC236}">
                <a16:creationId xmlns:a16="http://schemas.microsoft.com/office/drawing/2014/main" id="{A56FFC11-209A-D8F6-6C28-4BC188E71A2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3786706"/>
      </p:ext>
    </p:extLst>
  </p:cSld>
  <p:clrMapOvr>
    <a:masterClrMapping/>
  </p:clrMapOvr>
  <mc:AlternateContent xmlns:mc="http://schemas.openxmlformats.org/markup-compatibility/2006">
    <mc:Choice xmlns:p14="http://schemas.microsoft.com/office/powerpoint/2010/main" Requires="p14">
      <p:transition spd="slow" p14:dur="2000" advTm="117175"/>
    </mc:Choice>
    <mc:Fallback>
      <p:transition spd="slow" advTm="11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76257-AD01-0DFB-2ED4-E68F3686358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BDEAF0-2DC7-2574-8C41-C8FC67C2F7C5}"/>
              </a:ext>
            </a:extLst>
          </p:cNvPr>
          <p:cNvSpPr>
            <a:spLocks noGrp="1"/>
          </p:cNvSpPr>
          <p:nvPr>
            <p:ph type="sldNum" sz="quarter" idx="12"/>
          </p:nvPr>
        </p:nvSpPr>
        <p:spPr>
          <a:xfrm>
            <a:off x="8610600" y="6356350"/>
            <a:ext cx="2985198" cy="365125"/>
          </a:xfrm>
        </p:spPr>
        <p:txBody>
          <a:bodyPr/>
          <a:lstStyle/>
          <a:p>
            <a:fld id="{0F60355F-FC8D-493B-9770-D9C649C993BB}" type="slidenum">
              <a:rPr lang="en-US" smtClean="0"/>
              <a:t>9</a:t>
            </a:fld>
            <a:endParaRPr lang="en-US"/>
          </a:p>
        </p:txBody>
      </p:sp>
      <p:pic>
        <p:nvPicPr>
          <p:cNvPr id="4" name="Picture 3">
            <a:extLst>
              <a:ext uri="{FF2B5EF4-FFF2-40B4-BE49-F238E27FC236}">
                <a16:creationId xmlns:a16="http://schemas.microsoft.com/office/drawing/2014/main" id="{6F8AF49F-07D2-6516-FE95-8EE274AC3CA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655453"/>
            <a:ext cx="12192000" cy="740396"/>
          </a:xfrm>
          <a:prstGeom prst="rect">
            <a:avLst/>
          </a:prstGeom>
        </p:spPr>
      </p:pic>
      <p:sp>
        <p:nvSpPr>
          <p:cNvPr id="5" name="Content Placeholder 2">
            <a:extLst>
              <a:ext uri="{FF2B5EF4-FFF2-40B4-BE49-F238E27FC236}">
                <a16:creationId xmlns:a16="http://schemas.microsoft.com/office/drawing/2014/main" id="{2B160D4F-BA35-B399-78C6-BA006B74C8BB}"/>
              </a:ext>
            </a:extLst>
          </p:cNvPr>
          <p:cNvSpPr txBox="1">
            <a:spLocks noGrp="1"/>
          </p:cNvSpPr>
          <p:nvPr>
            <p:ph type="title" idx="4294967295"/>
          </p:nvPr>
        </p:nvSpPr>
        <p:spPr>
          <a:xfrm>
            <a:off x="1206408" y="655453"/>
            <a:ext cx="9779183" cy="16008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chemeClr val="tx1"/>
              </a:solidFill>
              <a:effectLst/>
              <a:uLnTx/>
              <a:uFillTx/>
              <a:latin typeface="+mj-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Poppins SemiBold" panose="00000700000000000000" pitchFamily="2" charset="0"/>
                <a:ea typeface="+mj-ea"/>
                <a:cs typeface="Poppins SemiBold" panose="00000700000000000000" pitchFamily="2" charset="0"/>
              </a:rPr>
              <a:t>What does food neutrality mean?</a:t>
            </a:r>
          </a:p>
        </p:txBody>
      </p:sp>
      <p:graphicFrame>
        <p:nvGraphicFramePr>
          <p:cNvPr id="7" name="Table 6">
            <a:extLst>
              <a:ext uri="{FF2B5EF4-FFF2-40B4-BE49-F238E27FC236}">
                <a16:creationId xmlns:a16="http://schemas.microsoft.com/office/drawing/2014/main" id="{E24BC4B1-0E9E-18D2-7321-5283C6A149F3}"/>
              </a:ext>
            </a:extLst>
          </p:cNvPr>
          <p:cNvGraphicFramePr>
            <a:graphicFrameLocks noGrp="1"/>
          </p:cNvGraphicFramePr>
          <p:nvPr>
            <p:extLst>
              <p:ext uri="{D42A27DB-BD31-4B8C-83A1-F6EECF244321}">
                <p14:modId xmlns:p14="http://schemas.microsoft.com/office/powerpoint/2010/main" val="2381119464"/>
              </p:ext>
            </p:extLst>
          </p:nvPr>
        </p:nvGraphicFramePr>
        <p:xfrm>
          <a:off x="1206407" y="2545752"/>
          <a:ext cx="10202491" cy="2468880"/>
        </p:xfrm>
        <a:graphic>
          <a:graphicData uri="http://schemas.openxmlformats.org/drawingml/2006/table">
            <a:tbl>
              <a:tblPr firstRow="1" bandRow="1">
                <a:tableStyleId>{5C22544A-7EE6-4342-B048-85BDC9FD1C3A}</a:tableStyleId>
              </a:tblPr>
              <a:tblGrid>
                <a:gridCol w="10202491">
                  <a:extLst>
                    <a:ext uri="{9D8B030D-6E8A-4147-A177-3AD203B41FA5}">
                      <a16:colId xmlns:a16="http://schemas.microsoft.com/office/drawing/2014/main" val="2331883986"/>
                    </a:ext>
                  </a:extLst>
                </a:gridCol>
              </a:tblGrid>
              <a:tr h="822960">
                <a:tc>
                  <a:txBody>
                    <a:bodyPr/>
                    <a:lstStyle/>
                    <a:p>
                      <a:r>
                        <a:rPr lang="en-US" sz="2400" b="0">
                          <a:solidFill>
                            <a:schemeClr val="tx1"/>
                          </a:solidFill>
                          <a:latin typeface="Arial" panose="020B0604020202020204" pitchFamily="34" charset="0"/>
                          <a:cs typeface="Arial" panose="020B0604020202020204" pitchFamily="34" charset="0"/>
                        </a:rPr>
                        <a:t>Removes morality-based statements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3454921"/>
                  </a:ext>
                </a:extLst>
              </a:tr>
              <a:tr h="822960">
                <a:tc>
                  <a:txBody>
                    <a:bodyPr/>
                    <a:lstStyle/>
                    <a:p>
                      <a:r>
                        <a:rPr lang="en-US" sz="2400">
                          <a:solidFill>
                            <a:schemeClr val="tx1"/>
                          </a:solidFill>
                          <a:latin typeface="Arial" panose="020B0604020202020204" pitchFamily="34" charset="0"/>
                          <a:cs typeface="Arial" panose="020B0604020202020204" pitchFamily="34" charset="0"/>
                        </a:rPr>
                        <a:t>Removes judgement, shame and comments about personal food choices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750077"/>
                  </a:ext>
                </a:extLst>
              </a:tr>
              <a:tr h="822960">
                <a:tc>
                  <a:txBody>
                    <a:bodyPr/>
                    <a:lstStyle/>
                    <a:p>
                      <a:r>
                        <a:rPr lang="en-US" sz="2400">
                          <a:solidFill>
                            <a:schemeClr val="tx1"/>
                          </a:solidFill>
                          <a:latin typeface="Arial" panose="020B0604020202020204" pitchFamily="34" charset="0"/>
                          <a:cs typeface="Arial" panose="020B0604020202020204" pitchFamily="34" charset="0"/>
                        </a:rPr>
                        <a:t>Considers the value of food beyond nutrition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189383"/>
                  </a:ext>
                </a:extLst>
              </a:tr>
            </a:tbl>
          </a:graphicData>
        </a:graphic>
      </p:graphicFrame>
      <p:pic>
        <p:nvPicPr>
          <p:cNvPr id="29" name="Audio 28">
            <a:hlinkClick r:id="" action="ppaction://media"/>
            <a:extLst>
              <a:ext uri="{FF2B5EF4-FFF2-40B4-BE49-F238E27FC236}">
                <a16:creationId xmlns:a16="http://schemas.microsoft.com/office/drawing/2014/main" id="{8AC49CDF-EB79-04C8-A7A1-AFEC5CBAB1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3920793"/>
      </p:ext>
    </p:extLst>
  </p:cSld>
  <p:clrMapOvr>
    <a:masterClrMapping/>
  </p:clrMapOvr>
  <mc:AlternateContent xmlns:mc="http://schemas.openxmlformats.org/markup-compatibility/2006">
    <mc:Choice xmlns:p14="http://schemas.microsoft.com/office/powerpoint/2010/main" Requires="p14">
      <p:transition spd="slow" p14:dur="2000" advTm="32450"/>
    </mc:Choice>
    <mc:Fallback>
      <p:transition spd="slow" advTm="3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665a2b-0ec0-4eca-8f8e-c87647fb89e0">
      <Terms xmlns="http://schemas.microsoft.com/office/infopath/2007/PartnerControls"/>
    </lcf76f155ced4ddcb4097134ff3c332f>
    <TaxCatchAll xmlns="98e6707b-161d-4d81-8a79-90e8fe07a04f" xsi:nil="true"/>
    <_dlc_DocId xmlns="98e6707b-161d-4d81-8a79-90e8fe07a04f">J576RJ3DDPUZ-1066469933-459</_dlc_DocId>
    <_dlc_DocIdUrl xmlns="98e6707b-161d-4d81-8a79-90e8fe07a04f">
      <Url>https://countylambtononca.sharepoint.com/sites/LPH-Promotion/_layouts/15/DocIdRedir.aspx?ID=J576RJ3DDPUZ-1066469933-459</Url>
      <Description>J576RJ3DDPUZ-1066469933-459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68DAD96D4137840A9396E0503B890C9" ma:contentTypeVersion="14" ma:contentTypeDescription="Create a new document." ma:contentTypeScope="" ma:versionID="5fd80b2db912e19c3b4fc12ea4154e8c">
  <xsd:schema xmlns:xsd="http://www.w3.org/2001/XMLSchema" xmlns:xs="http://www.w3.org/2001/XMLSchema" xmlns:p="http://schemas.microsoft.com/office/2006/metadata/properties" xmlns:ns2="98e6707b-161d-4d81-8a79-90e8fe07a04f" xmlns:ns3="6d665a2b-0ec0-4eca-8f8e-c87647fb89e0" targetNamespace="http://schemas.microsoft.com/office/2006/metadata/properties" ma:root="true" ma:fieldsID="c9ed16fbc95597679aa75a111d8bd0d0" ns2:_="" ns3:_="">
    <xsd:import namespace="98e6707b-161d-4d81-8a79-90e8fe07a04f"/>
    <xsd:import namespace="6d665a2b-0ec0-4eca-8f8e-c87647fb89e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e6707b-161d-4d81-8a79-90e8fe07a04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19150bab-81eb-4a85-9786-9390f5c5ebcf}" ma:internalName="TaxCatchAll" ma:showField="CatchAllData" ma:web="98e6707b-161d-4d81-8a79-90e8fe07a0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665a2b-0ec0-4eca-8f8e-c87647fb89e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9229519-f473-442d-ae5e-1184006acbe2"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B07626-3C49-4095-B3F0-2E4D0DE16E8C}">
  <ds:schemaRefs>
    <ds:schemaRef ds:uri="http://schemas.microsoft.com/sharepoint/events"/>
  </ds:schemaRefs>
</ds:datastoreItem>
</file>

<file path=customXml/itemProps2.xml><?xml version="1.0" encoding="utf-8"?>
<ds:datastoreItem xmlns:ds="http://schemas.openxmlformats.org/officeDocument/2006/customXml" ds:itemID="{9562389E-4044-402A-83AB-A231BCC622E4}">
  <ds:schemaRef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6d665a2b-0ec0-4eca-8f8e-c87647fb89e0"/>
    <ds:schemaRef ds:uri="98e6707b-161d-4d81-8a79-90e8fe07a04f"/>
    <ds:schemaRef ds:uri="http://purl.org/dc/elements/1.1/"/>
  </ds:schemaRefs>
</ds:datastoreItem>
</file>

<file path=customXml/itemProps3.xml><?xml version="1.0" encoding="utf-8"?>
<ds:datastoreItem xmlns:ds="http://schemas.openxmlformats.org/officeDocument/2006/customXml" ds:itemID="{DECB28FF-70F2-4055-9F34-AFD4EA16706E}">
  <ds:schemaRefs>
    <ds:schemaRef ds:uri="http://schemas.microsoft.com/sharepoint/v3/contenttype/forms"/>
  </ds:schemaRefs>
</ds:datastoreItem>
</file>

<file path=customXml/itemProps4.xml><?xml version="1.0" encoding="utf-8"?>
<ds:datastoreItem xmlns:ds="http://schemas.openxmlformats.org/officeDocument/2006/customXml" ds:itemID="{B5B3F9DC-FD5D-4316-944A-71A104A5E9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e6707b-161d-4d81-8a79-90e8fe07a04f"/>
    <ds:schemaRef ds:uri="6d665a2b-0ec0-4eca-8f8e-c87647fb89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3637</Words>
  <Application>Microsoft Office PowerPoint</Application>
  <PresentationFormat>Widescreen</PresentationFormat>
  <Paragraphs>284</Paragraphs>
  <Slides>19</Slides>
  <Notes>19</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Aptos Display</vt:lpstr>
      <vt:lpstr>Arial</vt:lpstr>
      <vt:lpstr>Arial,Sans-Serif</vt:lpstr>
      <vt:lpstr>Calibri</vt:lpstr>
      <vt:lpstr>Poppins SemiBold</vt:lpstr>
      <vt:lpstr>Wingdings,Sans-Serif</vt:lpstr>
      <vt:lpstr>Office Theme</vt:lpstr>
      <vt:lpstr>Teaching Food and Nutrition in the Classroom</vt:lpstr>
      <vt:lpstr>Overview</vt:lpstr>
      <vt:lpstr>Purpose of the Presentation</vt:lpstr>
      <vt:lpstr>Land Acknowledgement</vt:lpstr>
      <vt:lpstr>What is Diet Culture?</vt:lpstr>
      <vt:lpstr>How does diet culture show up?</vt:lpstr>
      <vt:lpstr>Impact of Diet Culture on Kids</vt:lpstr>
      <vt:lpstr>The way we talk about food matters</vt:lpstr>
      <vt:lpstr> What does food neutrality mean?</vt:lpstr>
      <vt:lpstr>   How can educators apply food neutrality? </vt:lpstr>
      <vt:lpstr> Why food neutrality?</vt:lpstr>
      <vt:lpstr>Why Schools?</vt:lpstr>
      <vt:lpstr>Create positive eating environments </vt:lpstr>
      <vt:lpstr>In the Classroom </vt:lpstr>
      <vt:lpstr>In the Classroom (cont'd)</vt:lpstr>
      <vt:lpstr>In the School</vt:lpstr>
      <vt:lpstr>In the School (cont'd)</vt:lpstr>
      <vt:lpstr>Bright Bites</vt:lpstr>
      <vt:lpstr>Thank you!</vt:lpstr>
    </vt:vector>
  </TitlesOfParts>
  <Company>County of Lambton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Kevin Hall</dc:creator>
  <cp:lastModifiedBy>Kevin Hall</cp:lastModifiedBy>
  <cp:revision>2</cp:revision>
  <dcterms:created xsi:type="dcterms:W3CDTF">2024-10-31T18:27:07Z</dcterms:created>
  <dcterms:modified xsi:type="dcterms:W3CDTF">2025-07-23T13:45:47Z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0x010100C68DAD96D4137840A9396E0503B890C9</vt:lpwstr>
  </property>
  <property fmtid="{D5CDD505-2E9C-101B-9397-08002B2CF9AE}" pid="3" name="_dlc_DocIdItemGuid">
    <vt:lpwstr>b1b8a17f-4866-451f-95e0-4fdfaad2b926</vt:lpwstr>
  </property>
  <property fmtid="{D5CDD505-2E9C-101B-9397-08002B2CF9AE}" pid="4" name="MediaServiceImageTags">
    <vt:lpwstr/>
  </property>
</Properties>
</file>